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56" r:id="rId2"/>
    <p:sldId id="287" r:id="rId3"/>
    <p:sldId id="257" r:id="rId4"/>
    <p:sldId id="289" r:id="rId5"/>
    <p:sldId id="258" r:id="rId6"/>
    <p:sldId id="288" r:id="rId7"/>
    <p:sldId id="290" r:id="rId8"/>
    <p:sldId id="259" r:id="rId9"/>
    <p:sldId id="260" r:id="rId10"/>
    <p:sldId id="261" r:id="rId11"/>
    <p:sldId id="262" r:id="rId12"/>
    <p:sldId id="319" r:id="rId13"/>
    <p:sldId id="291" r:id="rId14"/>
    <p:sldId id="316" r:id="rId15"/>
    <p:sldId id="263" r:id="rId16"/>
    <p:sldId id="264" r:id="rId17"/>
    <p:sldId id="265" r:id="rId18"/>
    <p:sldId id="318" r:id="rId19"/>
    <p:sldId id="292" r:id="rId20"/>
    <p:sldId id="266" r:id="rId21"/>
    <p:sldId id="267" r:id="rId22"/>
    <p:sldId id="306" r:id="rId23"/>
    <p:sldId id="293" r:id="rId24"/>
    <p:sldId id="294" r:id="rId25"/>
    <p:sldId id="312" r:id="rId26"/>
    <p:sldId id="296" r:id="rId27"/>
    <p:sldId id="308" r:id="rId28"/>
    <p:sldId id="297" r:id="rId29"/>
    <p:sldId id="298" r:id="rId30"/>
    <p:sldId id="299" r:id="rId31"/>
    <p:sldId id="300" r:id="rId32"/>
    <p:sldId id="314" r:id="rId33"/>
    <p:sldId id="301" r:id="rId34"/>
    <p:sldId id="309" r:id="rId35"/>
    <p:sldId id="317" r:id="rId36"/>
    <p:sldId id="310" r:id="rId37"/>
    <p:sldId id="315" r:id="rId38"/>
    <p:sldId id="311" r:id="rId3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406576-02E8-4C2F-AC5E-EFED0F41049D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4EBC45E8-693F-4329-AC20-2E0649169296}">
      <dgm:prSet phldrT="[Texto]"/>
      <dgm:spPr>
        <a:solidFill>
          <a:srgbClr val="92D050"/>
        </a:solidFill>
        <a:ln w="76200">
          <a:solidFill>
            <a:srgbClr val="00B050"/>
          </a:solidFill>
        </a:ln>
      </dgm:spPr>
      <dgm:t>
        <a:bodyPr/>
        <a:lstStyle/>
        <a:p>
          <a:r>
            <a:rPr lang="es-EC" dirty="0" smtClean="0">
              <a:solidFill>
                <a:sysClr val="windowText" lastClr="000000"/>
              </a:solidFill>
            </a:rPr>
            <a:t>Memoria a corto plazo</a:t>
          </a:r>
          <a:endParaRPr lang="es-EC" dirty="0">
            <a:solidFill>
              <a:sysClr val="windowText" lastClr="000000"/>
            </a:solidFill>
          </a:endParaRPr>
        </a:p>
      </dgm:t>
    </dgm:pt>
    <dgm:pt modelId="{682AEF4B-4166-4653-8253-4FB3CE91BDF4}" type="parTrans" cxnId="{47DB5DE2-189F-473A-9100-C71AF7FDBA47}">
      <dgm:prSet/>
      <dgm:spPr/>
      <dgm:t>
        <a:bodyPr/>
        <a:lstStyle/>
        <a:p>
          <a:endParaRPr lang="es-EC"/>
        </a:p>
      </dgm:t>
    </dgm:pt>
    <dgm:pt modelId="{C1A4DB34-2BB6-46EF-B487-E9B316208A6E}" type="sibTrans" cxnId="{47DB5DE2-189F-473A-9100-C71AF7FDBA47}">
      <dgm:prSet/>
      <dgm:spPr/>
      <dgm:t>
        <a:bodyPr/>
        <a:lstStyle/>
        <a:p>
          <a:endParaRPr lang="es-EC"/>
        </a:p>
      </dgm:t>
    </dgm:pt>
    <dgm:pt modelId="{E05903B6-36CF-4F64-90D7-9984376C28A7}">
      <dgm:prSet phldrT="[Texto]"/>
      <dgm:spPr>
        <a:solidFill>
          <a:srgbClr val="00B0F0"/>
        </a:solidFill>
        <a:ln w="76200">
          <a:solidFill>
            <a:srgbClr val="00B050"/>
          </a:solidFill>
        </a:ln>
      </dgm:spPr>
      <dgm:t>
        <a:bodyPr/>
        <a:lstStyle/>
        <a:p>
          <a:r>
            <a:rPr lang="es-EC" dirty="0" smtClean="0">
              <a:solidFill>
                <a:sysClr val="windowText" lastClr="000000"/>
              </a:solidFill>
            </a:rPr>
            <a:t>Memoria a medio plazo</a:t>
          </a:r>
          <a:endParaRPr lang="es-EC" dirty="0">
            <a:solidFill>
              <a:sysClr val="windowText" lastClr="000000"/>
            </a:solidFill>
          </a:endParaRPr>
        </a:p>
      </dgm:t>
    </dgm:pt>
    <dgm:pt modelId="{C6F7AC8C-E0A6-42E0-AA6A-C8C755B52005}" type="parTrans" cxnId="{2A96F9FB-9D36-49A1-8DA6-E9D8D4ACE7E9}">
      <dgm:prSet/>
      <dgm:spPr/>
      <dgm:t>
        <a:bodyPr/>
        <a:lstStyle/>
        <a:p>
          <a:endParaRPr lang="es-EC"/>
        </a:p>
      </dgm:t>
    </dgm:pt>
    <dgm:pt modelId="{C1729F68-7B3E-427F-9CCA-6C2EA62C8F2F}" type="sibTrans" cxnId="{2A96F9FB-9D36-49A1-8DA6-E9D8D4ACE7E9}">
      <dgm:prSet/>
      <dgm:spPr/>
      <dgm:t>
        <a:bodyPr/>
        <a:lstStyle/>
        <a:p>
          <a:endParaRPr lang="es-EC"/>
        </a:p>
      </dgm:t>
    </dgm:pt>
    <dgm:pt modelId="{DCE6BE5A-2AF9-47B9-BE1A-32360298CC67}">
      <dgm:prSet phldrT="[Texto]"/>
      <dgm:spPr>
        <a:solidFill>
          <a:srgbClr val="FFFF00"/>
        </a:solidFill>
        <a:ln w="76200">
          <a:solidFill>
            <a:srgbClr val="00B050"/>
          </a:solidFill>
        </a:ln>
      </dgm:spPr>
      <dgm:t>
        <a:bodyPr/>
        <a:lstStyle/>
        <a:p>
          <a:r>
            <a:rPr lang="es-EC" dirty="0" smtClean="0">
              <a:solidFill>
                <a:sysClr val="windowText" lastClr="000000"/>
              </a:solidFill>
            </a:rPr>
            <a:t>Memoria a largo plazo</a:t>
          </a:r>
          <a:endParaRPr lang="es-EC" dirty="0">
            <a:solidFill>
              <a:sysClr val="windowText" lastClr="000000"/>
            </a:solidFill>
          </a:endParaRPr>
        </a:p>
      </dgm:t>
    </dgm:pt>
    <dgm:pt modelId="{58FEDEA7-D1F2-428F-8BB8-0E6CAA11D6FD}" type="parTrans" cxnId="{7C02491D-84A0-4B7A-BCF6-122CCC908426}">
      <dgm:prSet/>
      <dgm:spPr/>
      <dgm:t>
        <a:bodyPr/>
        <a:lstStyle/>
        <a:p>
          <a:endParaRPr lang="es-EC"/>
        </a:p>
      </dgm:t>
    </dgm:pt>
    <dgm:pt modelId="{16944C25-5B0D-425B-9CAE-9E607E2FFB4B}" type="sibTrans" cxnId="{7C02491D-84A0-4B7A-BCF6-122CCC908426}">
      <dgm:prSet/>
      <dgm:spPr/>
      <dgm:t>
        <a:bodyPr/>
        <a:lstStyle/>
        <a:p>
          <a:endParaRPr lang="es-EC"/>
        </a:p>
      </dgm:t>
    </dgm:pt>
    <dgm:pt modelId="{E1DA4B6B-74AF-432A-8CB9-1FAD9DB8DE44}">
      <dgm:prSet phldrT="[Texto]"/>
      <dgm:spPr>
        <a:solidFill>
          <a:srgbClr val="FF0000"/>
        </a:solidFill>
        <a:ln w="76200">
          <a:solidFill>
            <a:srgbClr val="00B050"/>
          </a:solidFill>
        </a:ln>
      </dgm:spPr>
      <dgm:t>
        <a:bodyPr/>
        <a:lstStyle/>
        <a:p>
          <a:r>
            <a:rPr lang="es-EC" dirty="0" smtClean="0">
              <a:solidFill>
                <a:sysClr val="windowText" lastClr="000000"/>
              </a:solidFill>
            </a:rPr>
            <a:t>Memoria operativa</a:t>
          </a:r>
          <a:endParaRPr lang="es-EC" dirty="0">
            <a:solidFill>
              <a:sysClr val="windowText" lastClr="000000"/>
            </a:solidFill>
          </a:endParaRPr>
        </a:p>
      </dgm:t>
    </dgm:pt>
    <dgm:pt modelId="{DE6BF51D-F516-4417-8324-FE1204F090CA}" type="parTrans" cxnId="{457D4F26-A134-445A-9F54-94198D3C517F}">
      <dgm:prSet/>
      <dgm:spPr/>
      <dgm:t>
        <a:bodyPr/>
        <a:lstStyle/>
        <a:p>
          <a:endParaRPr lang="es-EC"/>
        </a:p>
      </dgm:t>
    </dgm:pt>
    <dgm:pt modelId="{13B1F678-FAD0-45D8-AA0E-BD707396A065}" type="sibTrans" cxnId="{457D4F26-A134-445A-9F54-94198D3C517F}">
      <dgm:prSet/>
      <dgm:spPr/>
      <dgm:t>
        <a:bodyPr/>
        <a:lstStyle/>
        <a:p>
          <a:endParaRPr lang="es-EC"/>
        </a:p>
      </dgm:t>
    </dgm:pt>
    <dgm:pt modelId="{511E7B07-41CC-4B1A-AC97-16D376F1B969}">
      <dgm:prSet phldrT="[Texto]"/>
      <dgm:spPr>
        <a:solidFill>
          <a:srgbClr val="7030A0"/>
        </a:solidFill>
        <a:ln w="76200">
          <a:solidFill>
            <a:srgbClr val="00B050"/>
          </a:solidFill>
        </a:ln>
      </dgm:spPr>
      <dgm:t>
        <a:bodyPr/>
        <a:lstStyle/>
        <a:p>
          <a:r>
            <a:rPr lang="es-EC" dirty="0" smtClean="0">
              <a:solidFill>
                <a:sysClr val="windowText" lastClr="000000"/>
              </a:solidFill>
            </a:rPr>
            <a:t>Memoria declarativa o procedimental</a:t>
          </a:r>
          <a:endParaRPr lang="es-EC" dirty="0">
            <a:solidFill>
              <a:sysClr val="windowText" lastClr="000000"/>
            </a:solidFill>
          </a:endParaRPr>
        </a:p>
      </dgm:t>
    </dgm:pt>
    <dgm:pt modelId="{7A119342-2B0E-43E9-9088-8400F9948C3F}" type="parTrans" cxnId="{BA51C6A3-CBCC-4F9B-8EC6-5358C304E007}">
      <dgm:prSet/>
      <dgm:spPr/>
      <dgm:t>
        <a:bodyPr/>
        <a:lstStyle/>
        <a:p>
          <a:endParaRPr lang="es-EC"/>
        </a:p>
      </dgm:t>
    </dgm:pt>
    <dgm:pt modelId="{D3207A9A-5CF7-45C5-AAF6-4CA3D37DE3BA}" type="sibTrans" cxnId="{BA51C6A3-CBCC-4F9B-8EC6-5358C304E007}">
      <dgm:prSet/>
      <dgm:spPr/>
      <dgm:t>
        <a:bodyPr/>
        <a:lstStyle/>
        <a:p>
          <a:endParaRPr lang="es-EC"/>
        </a:p>
      </dgm:t>
    </dgm:pt>
    <dgm:pt modelId="{C2EB8B4F-7430-49AF-A23C-D7C6107FDEC4}" type="pres">
      <dgm:prSet presAssocID="{14406576-02E8-4C2F-AC5E-EFED0F4104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9FC11CBD-8CAD-4197-912C-1E85CAAB9E45}" type="pres">
      <dgm:prSet presAssocID="{4EBC45E8-693F-4329-AC20-2E064916929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4509AC0-42B6-4AB2-B83A-0CADB9964071}" type="pres">
      <dgm:prSet presAssocID="{C1A4DB34-2BB6-46EF-B487-E9B316208A6E}" presName="sibTrans" presStyleCnt="0"/>
      <dgm:spPr/>
    </dgm:pt>
    <dgm:pt modelId="{0C8ED10D-83BB-4378-8F8F-D85227550B15}" type="pres">
      <dgm:prSet presAssocID="{E05903B6-36CF-4F64-90D7-9984376C28A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30464B7-13EE-400D-A5A9-4E00270F2D54}" type="pres">
      <dgm:prSet presAssocID="{C1729F68-7B3E-427F-9CCA-6C2EA62C8F2F}" presName="sibTrans" presStyleCnt="0"/>
      <dgm:spPr/>
    </dgm:pt>
    <dgm:pt modelId="{392258DA-EDAE-48CC-B42D-C3060345FD55}" type="pres">
      <dgm:prSet presAssocID="{DCE6BE5A-2AF9-47B9-BE1A-32360298CC6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77EC1E3-527D-4966-ACF5-56D93EEC5BB0}" type="pres">
      <dgm:prSet presAssocID="{16944C25-5B0D-425B-9CAE-9E607E2FFB4B}" presName="sibTrans" presStyleCnt="0"/>
      <dgm:spPr/>
    </dgm:pt>
    <dgm:pt modelId="{63797462-7E27-4865-8705-9BD2B9982D47}" type="pres">
      <dgm:prSet presAssocID="{E1DA4B6B-74AF-432A-8CB9-1FAD9DB8DE4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ECA825A-4FE1-4B8D-B819-29117E0B6CDA}" type="pres">
      <dgm:prSet presAssocID="{13B1F678-FAD0-45D8-AA0E-BD707396A065}" presName="sibTrans" presStyleCnt="0"/>
      <dgm:spPr/>
    </dgm:pt>
    <dgm:pt modelId="{866F8B47-BFC6-4056-B7A3-35F4250CAC7D}" type="pres">
      <dgm:prSet presAssocID="{511E7B07-41CC-4B1A-AC97-16D376F1B96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47DB5DE2-189F-473A-9100-C71AF7FDBA47}" srcId="{14406576-02E8-4C2F-AC5E-EFED0F41049D}" destId="{4EBC45E8-693F-4329-AC20-2E0649169296}" srcOrd="0" destOrd="0" parTransId="{682AEF4B-4166-4653-8253-4FB3CE91BDF4}" sibTransId="{C1A4DB34-2BB6-46EF-B487-E9B316208A6E}"/>
    <dgm:cxn modelId="{7D431E4A-EFA8-4944-82E0-740189069AEE}" type="presOf" srcId="{DCE6BE5A-2AF9-47B9-BE1A-32360298CC67}" destId="{392258DA-EDAE-48CC-B42D-C3060345FD55}" srcOrd="0" destOrd="0" presId="urn:microsoft.com/office/officeart/2005/8/layout/default#3"/>
    <dgm:cxn modelId="{7C02491D-84A0-4B7A-BCF6-122CCC908426}" srcId="{14406576-02E8-4C2F-AC5E-EFED0F41049D}" destId="{DCE6BE5A-2AF9-47B9-BE1A-32360298CC67}" srcOrd="2" destOrd="0" parTransId="{58FEDEA7-D1F2-428F-8BB8-0E6CAA11D6FD}" sibTransId="{16944C25-5B0D-425B-9CAE-9E607E2FFB4B}"/>
    <dgm:cxn modelId="{C004B43F-90CD-45BA-BF79-F1BD9286584C}" type="presOf" srcId="{E1DA4B6B-74AF-432A-8CB9-1FAD9DB8DE44}" destId="{63797462-7E27-4865-8705-9BD2B9982D47}" srcOrd="0" destOrd="0" presId="urn:microsoft.com/office/officeart/2005/8/layout/default#3"/>
    <dgm:cxn modelId="{2A96F9FB-9D36-49A1-8DA6-E9D8D4ACE7E9}" srcId="{14406576-02E8-4C2F-AC5E-EFED0F41049D}" destId="{E05903B6-36CF-4F64-90D7-9984376C28A7}" srcOrd="1" destOrd="0" parTransId="{C6F7AC8C-E0A6-42E0-AA6A-C8C755B52005}" sibTransId="{C1729F68-7B3E-427F-9CCA-6C2EA62C8F2F}"/>
    <dgm:cxn modelId="{1940C439-5F9D-44FB-A4C9-0A596281501E}" type="presOf" srcId="{511E7B07-41CC-4B1A-AC97-16D376F1B969}" destId="{866F8B47-BFC6-4056-B7A3-35F4250CAC7D}" srcOrd="0" destOrd="0" presId="urn:microsoft.com/office/officeart/2005/8/layout/default#3"/>
    <dgm:cxn modelId="{6A1EFF5E-48AD-46EB-9B37-1BC23819BAD8}" type="presOf" srcId="{E05903B6-36CF-4F64-90D7-9984376C28A7}" destId="{0C8ED10D-83BB-4378-8F8F-D85227550B15}" srcOrd="0" destOrd="0" presId="urn:microsoft.com/office/officeart/2005/8/layout/default#3"/>
    <dgm:cxn modelId="{457D4F26-A134-445A-9F54-94198D3C517F}" srcId="{14406576-02E8-4C2F-AC5E-EFED0F41049D}" destId="{E1DA4B6B-74AF-432A-8CB9-1FAD9DB8DE44}" srcOrd="3" destOrd="0" parTransId="{DE6BF51D-F516-4417-8324-FE1204F090CA}" sibTransId="{13B1F678-FAD0-45D8-AA0E-BD707396A065}"/>
    <dgm:cxn modelId="{D2507699-887A-41B1-8368-C430D7A50D00}" type="presOf" srcId="{4EBC45E8-693F-4329-AC20-2E0649169296}" destId="{9FC11CBD-8CAD-4197-912C-1E85CAAB9E45}" srcOrd="0" destOrd="0" presId="urn:microsoft.com/office/officeart/2005/8/layout/default#3"/>
    <dgm:cxn modelId="{1963C811-C915-4E60-A3A2-333CFE8473CE}" type="presOf" srcId="{14406576-02E8-4C2F-AC5E-EFED0F41049D}" destId="{C2EB8B4F-7430-49AF-A23C-D7C6107FDEC4}" srcOrd="0" destOrd="0" presId="urn:microsoft.com/office/officeart/2005/8/layout/default#3"/>
    <dgm:cxn modelId="{BA51C6A3-CBCC-4F9B-8EC6-5358C304E007}" srcId="{14406576-02E8-4C2F-AC5E-EFED0F41049D}" destId="{511E7B07-41CC-4B1A-AC97-16D376F1B969}" srcOrd="4" destOrd="0" parTransId="{7A119342-2B0E-43E9-9088-8400F9948C3F}" sibTransId="{D3207A9A-5CF7-45C5-AAF6-4CA3D37DE3BA}"/>
    <dgm:cxn modelId="{8A97AB4C-5D94-47EB-AB40-E0DB3427E1E4}" type="presParOf" srcId="{C2EB8B4F-7430-49AF-A23C-D7C6107FDEC4}" destId="{9FC11CBD-8CAD-4197-912C-1E85CAAB9E45}" srcOrd="0" destOrd="0" presId="urn:microsoft.com/office/officeart/2005/8/layout/default#3"/>
    <dgm:cxn modelId="{EC4CFB95-4033-499B-AC90-EAF76FA84525}" type="presParOf" srcId="{C2EB8B4F-7430-49AF-A23C-D7C6107FDEC4}" destId="{24509AC0-42B6-4AB2-B83A-0CADB9964071}" srcOrd="1" destOrd="0" presId="urn:microsoft.com/office/officeart/2005/8/layout/default#3"/>
    <dgm:cxn modelId="{6B8DA41C-9512-467B-BD44-89F6E3867292}" type="presParOf" srcId="{C2EB8B4F-7430-49AF-A23C-D7C6107FDEC4}" destId="{0C8ED10D-83BB-4378-8F8F-D85227550B15}" srcOrd="2" destOrd="0" presId="urn:microsoft.com/office/officeart/2005/8/layout/default#3"/>
    <dgm:cxn modelId="{4EDDF497-5644-4524-8EA3-F2EA7AF4186B}" type="presParOf" srcId="{C2EB8B4F-7430-49AF-A23C-D7C6107FDEC4}" destId="{730464B7-13EE-400D-A5A9-4E00270F2D54}" srcOrd="3" destOrd="0" presId="urn:microsoft.com/office/officeart/2005/8/layout/default#3"/>
    <dgm:cxn modelId="{4BA65859-4B8A-432E-A16A-79B7E0DF6823}" type="presParOf" srcId="{C2EB8B4F-7430-49AF-A23C-D7C6107FDEC4}" destId="{392258DA-EDAE-48CC-B42D-C3060345FD55}" srcOrd="4" destOrd="0" presId="urn:microsoft.com/office/officeart/2005/8/layout/default#3"/>
    <dgm:cxn modelId="{FCFB8243-1EBF-4ED1-A584-06F3229BA3F5}" type="presParOf" srcId="{C2EB8B4F-7430-49AF-A23C-D7C6107FDEC4}" destId="{D77EC1E3-527D-4966-ACF5-56D93EEC5BB0}" srcOrd="5" destOrd="0" presId="urn:microsoft.com/office/officeart/2005/8/layout/default#3"/>
    <dgm:cxn modelId="{E6C3C094-A85F-496E-8FF6-315BA6338758}" type="presParOf" srcId="{C2EB8B4F-7430-49AF-A23C-D7C6107FDEC4}" destId="{63797462-7E27-4865-8705-9BD2B9982D47}" srcOrd="6" destOrd="0" presId="urn:microsoft.com/office/officeart/2005/8/layout/default#3"/>
    <dgm:cxn modelId="{B789C055-8ED3-49F3-9F72-75AD693039E5}" type="presParOf" srcId="{C2EB8B4F-7430-49AF-A23C-D7C6107FDEC4}" destId="{1ECA825A-4FE1-4B8D-B819-29117E0B6CDA}" srcOrd="7" destOrd="0" presId="urn:microsoft.com/office/officeart/2005/8/layout/default#3"/>
    <dgm:cxn modelId="{36AA6F3E-BD63-4DB7-B28B-116F70C4EDB5}" type="presParOf" srcId="{C2EB8B4F-7430-49AF-A23C-D7C6107FDEC4}" destId="{866F8B47-BFC6-4056-B7A3-35F4250CAC7D}" srcOrd="8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AFACDC-7831-4D62-8927-5E3983BA2182}" type="doc">
      <dgm:prSet loTypeId="urn:microsoft.com/office/officeart/2005/8/layout/arrow2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ES"/>
        </a:p>
      </dgm:t>
    </dgm:pt>
    <dgm:pt modelId="{3D193A16-A0B7-4AA4-9DF4-B947E9C2DB0F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100" dirty="0" smtClean="0">
              <a:latin typeface="Verdana" pitchFamily="34" charset="0"/>
            </a:rPr>
            <a:t>Estimulación de receptores de serotonina activan la </a:t>
          </a:r>
          <a:r>
            <a:rPr lang="es-ES_tradnl" sz="1100" dirty="0" err="1" smtClean="0">
              <a:latin typeface="Verdana" pitchFamily="34" charset="0"/>
            </a:rPr>
            <a:t>adenilciclasa</a:t>
          </a:r>
          <a:r>
            <a:rPr lang="es-ES_tradnl" sz="1100" dirty="0" smtClean="0">
              <a:latin typeface="Verdana" pitchFamily="34" charset="0"/>
            </a:rPr>
            <a:t> en el interior del terminal sensitivo. </a:t>
          </a:r>
        </a:p>
        <a:p>
          <a:pPr algn="just" defTabSz="1022350"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E72E033E-5192-45EE-AEEB-0DC41A048907}" type="parTrans" cxnId="{0D276642-996F-4369-8AEA-9F748F83034C}">
      <dgm:prSet/>
      <dgm:spPr/>
      <dgm:t>
        <a:bodyPr/>
        <a:lstStyle/>
        <a:p>
          <a:endParaRPr lang="es-ES"/>
        </a:p>
      </dgm:t>
    </dgm:pt>
    <dgm:pt modelId="{B85D67B8-1C1E-4962-A727-967DF3D86AAD}" type="sibTrans" cxnId="{0D276642-996F-4369-8AEA-9F748F83034C}">
      <dgm:prSet/>
      <dgm:spPr/>
      <dgm:t>
        <a:bodyPr/>
        <a:lstStyle/>
        <a:p>
          <a:endParaRPr lang="es-ES"/>
        </a:p>
      </dgm:t>
    </dgm:pt>
    <dgm:pt modelId="{574E6BDA-7797-4B8C-8A53-C2FAF1447980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100" dirty="0" smtClean="0">
              <a:latin typeface="Verdana" pitchFamily="34" charset="0"/>
            </a:rPr>
            <a:t>Induce la formación de </a:t>
          </a:r>
          <a:r>
            <a:rPr lang="es-ES_tradnl" sz="1100" b="1" dirty="0" err="1" smtClean="0">
              <a:latin typeface="Verdana" pitchFamily="34" charset="0"/>
            </a:rPr>
            <a:t>AMPc</a:t>
          </a:r>
          <a:r>
            <a:rPr lang="es-ES_tradnl" sz="1100" dirty="0" smtClean="0">
              <a:latin typeface="Verdana" pitchFamily="34" charset="0"/>
            </a:rPr>
            <a:t>, activa una </a:t>
          </a:r>
          <a:r>
            <a:rPr lang="es-ES_tradnl" sz="1100" u="sng" dirty="0" err="1" smtClean="0">
              <a:latin typeface="Verdana" pitchFamily="34" charset="0"/>
            </a:rPr>
            <a:t>Cinasa</a:t>
          </a:r>
          <a:r>
            <a:rPr lang="es-ES_tradnl" sz="1100" dirty="0" smtClean="0">
              <a:latin typeface="Verdana" pitchFamily="34" charset="0"/>
            </a:rPr>
            <a:t> y  </a:t>
          </a:r>
          <a:r>
            <a:rPr lang="es-ES_tradnl" sz="1100" dirty="0" err="1" smtClean="0">
              <a:latin typeface="Verdana" pitchFamily="34" charset="0"/>
            </a:rPr>
            <a:t>fosforila</a:t>
          </a:r>
          <a:r>
            <a:rPr lang="es-ES_tradnl" sz="1100" dirty="0" smtClean="0">
              <a:latin typeface="Verdana" pitchFamily="34" charset="0"/>
            </a:rPr>
            <a:t> una proteína que bloquea los canales de K+ en el terminal sensitivo.</a:t>
          </a:r>
        </a:p>
        <a:p>
          <a:pPr defTabSz="1022350"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4051E2F8-75D3-4BE0-87EF-67F6BCC0AD9E}" type="parTrans" cxnId="{0C19C830-1359-4868-934E-DC966601FA18}">
      <dgm:prSet/>
      <dgm:spPr/>
      <dgm:t>
        <a:bodyPr/>
        <a:lstStyle/>
        <a:p>
          <a:endParaRPr lang="es-ES"/>
        </a:p>
      </dgm:t>
    </dgm:pt>
    <dgm:pt modelId="{D6D408FA-4CB0-4131-A5EC-3C436BB8716A}" type="sibTrans" cxnId="{0C19C830-1359-4868-934E-DC966601FA18}">
      <dgm:prSet/>
      <dgm:spPr/>
      <dgm:t>
        <a:bodyPr/>
        <a:lstStyle/>
        <a:p>
          <a:endParaRPr lang="es-ES"/>
        </a:p>
      </dgm:t>
    </dgm:pt>
    <dgm:pt modelId="{61D4D9FD-50EB-4473-B839-F02C0E2E945A}">
      <dgm:prSet phldrT="[Texto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400" dirty="0" smtClean="0">
              <a:latin typeface="Verdana" pitchFamily="34" charset="0"/>
            </a:rPr>
            <a:t>Origina un potencial de acción prolongado, que </a:t>
          </a:r>
          <a:r>
            <a:rPr lang="es-ES_tradnl" sz="1400" dirty="0" smtClean="0">
              <a:latin typeface="Arial" charset="0"/>
            </a:rPr>
            <a:t>↑</a:t>
          </a:r>
          <a:r>
            <a:rPr lang="es-ES_tradnl" sz="1400" dirty="0" smtClean="0">
              <a:latin typeface="Verdana" pitchFamily="34" charset="0"/>
            </a:rPr>
            <a:t> la entrada de Ca en el terminal sensitivo.</a:t>
          </a:r>
        </a:p>
        <a:p>
          <a:pPr algn="just" defTabSz="977900">
            <a:spcBef>
              <a:spcPct val="0"/>
            </a:spcBef>
            <a:spcAft>
              <a:spcPct val="35000"/>
            </a:spcAft>
          </a:pPr>
          <a:endParaRPr lang="es-ES" sz="1400" dirty="0"/>
        </a:p>
      </dgm:t>
    </dgm:pt>
    <dgm:pt modelId="{225D2B81-2B01-437D-BA76-AC9BC1392006}" type="parTrans" cxnId="{56F3BAE8-0E08-49D1-9D2D-EDF6D4500E26}">
      <dgm:prSet/>
      <dgm:spPr/>
      <dgm:t>
        <a:bodyPr/>
        <a:lstStyle/>
        <a:p>
          <a:endParaRPr lang="es-ES"/>
        </a:p>
      </dgm:t>
    </dgm:pt>
    <dgm:pt modelId="{58B1DFD1-A87C-44F3-A2BC-C68F40D58871}" type="sibTrans" cxnId="{56F3BAE8-0E08-49D1-9D2D-EDF6D4500E26}">
      <dgm:prSet/>
      <dgm:spPr/>
      <dgm:t>
        <a:bodyPr/>
        <a:lstStyle/>
        <a:p>
          <a:endParaRPr lang="es-ES"/>
        </a:p>
      </dgm:t>
    </dgm:pt>
    <dgm:pt modelId="{99F56077-1976-4CD7-82AB-2D1C2483097F}">
      <dgm:prSet custT="1"/>
      <dgm:spPr/>
      <dgm:t>
        <a:bodyPr/>
        <a:lstStyle/>
        <a:p>
          <a:pPr algn="just"/>
          <a:r>
            <a:rPr lang="es-ES_tradnl" sz="1400" dirty="0" smtClean="0">
              <a:latin typeface="Arial" charset="0"/>
            </a:rPr>
            <a:t>Lo que ↑</a:t>
          </a:r>
          <a:r>
            <a:rPr lang="es-ES_tradnl" sz="1400" dirty="0" smtClean="0">
              <a:latin typeface="Verdana" pitchFamily="34" charset="0"/>
            </a:rPr>
            <a:t> la liberación de </a:t>
          </a:r>
          <a:r>
            <a:rPr lang="es-ES_tradnl" sz="1400" dirty="0" err="1" smtClean="0">
              <a:latin typeface="Verdana" pitchFamily="34" charset="0"/>
            </a:rPr>
            <a:t>neuro</a:t>
          </a:r>
          <a:r>
            <a:rPr lang="es-ES_tradnl" sz="1400" dirty="0" smtClean="0">
              <a:latin typeface="Verdana" pitchFamily="34" charset="0"/>
            </a:rPr>
            <a:t>-transmisor. Y crea la “Huella de memoria”</a:t>
          </a:r>
          <a:endParaRPr lang="es-ES" sz="1400" dirty="0">
            <a:latin typeface="Verdana" pitchFamily="34" charset="0"/>
          </a:endParaRPr>
        </a:p>
      </dgm:t>
    </dgm:pt>
    <dgm:pt modelId="{4F607322-10AA-4800-B56C-C76D18184C60}" type="parTrans" cxnId="{DBB7FB71-EC8E-48D2-9FC8-EA428A041C52}">
      <dgm:prSet/>
      <dgm:spPr/>
      <dgm:t>
        <a:bodyPr/>
        <a:lstStyle/>
        <a:p>
          <a:endParaRPr lang="es-ES"/>
        </a:p>
      </dgm:t>
    </dgm:pt>
    <dgm:pt modelId="{2D6FDF9A-5E73-41AC-8C1C-CFEACD4342B2}" type="sibTrans" cxnId="{DBB7FB71-EC8E-48D2-9FC8-EA428A041C52}">
      <dgm:prSet/>
      <dgm:spPr/>
      <dgm:t>
        <a:bodyPr/>
        <a:lstStyle/>
        <a:p>
          <a:endParaRPr lang="es-ES"/>
        </a:p>
      </dgm:t>
    </dgm:pt>
    <dgm:pt modelId="{2663986C-29BB-4916-8EE9-8E564ED66BDD}" type="pres">
      <dgm:prSet presAssocID="{9AAFACDC-7831-4D62-8927-5E3983BA2182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3562F15-B11F-40DF-BC3B-52A39BCE5B76}" type="pres">
      <dgm:prSet presAssocID="{9AAFACDC-7831-4D62-8927-5E3983BA2182}" presName="arrow" presStyleLbl="bgShp" presStyleIdx="0" presStyleCnt="1"/>
      <dgm:spPr/>
    </dgm:pt>
    <dgm:pt modelId="{AB739DA6-1F37-45C2-8BCA-7103EE91A59A}" type="pres">
      <dgm:prSet presAssocID="{9AAFACDC-7831-4D62-8927-5E3983BA2182}" presName="arrowDiagram4" presStyleCnt="0"/>
      <dgm:spPr/>
    </dgm:pt>
    <dgm:pt modelId="{E7956067-0A4F-4A8E-997A-1818E2809AAC}" type="pres">
      <dgm:prSet presAssocID="{3D193A16-A0B7-4AA4-9DF4-B947E9C2DB0F}" presName="bullet4a" presStyleLbl="node1" presStyleIdx="0" presStyleCnt="4"/>
      <dgm:spPr/>
    </dgm:pt>
    <dgm:pt modelId="{19D13D47-2E08-4110-84C8-7200177C7B39}" type="pres">
      <dgm:prSet presAssocID="{3D193A16-A0B7-4AA4-9DF4-B947E9C2DB0F}" presName="textBox4a" presStyleLbl="revTx" presStyleIdx="0" presStyleCnt="4" custScaleX="14248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7A0753-D653-4D6F-AABB-2BC9926ECD51}" type="pres">
      <dgm:prSet presAssocID="{574E6BDA-7797-4B8C-8A53-C2FAF1447980}" presName="bullet4b" presStyleLbl="node1" presStyleIdx="1" presStyleCnt="4"/>
      <dgm:spPr/>
    </dgm:pt>
    <dgm:pt modelId="{20FBF883-3148-45AF-9F98-0F7C6ADF1175}" type="pres">
      <dgm:prSet presAssocID="{574E6BDA-7797-4B8C-8A53-C2FAF1447980}" presName="textBox4b" presStyleLbl="revTx" presStyleIdx="1" presStyleCnt="4" custScaleX="138380" custLinFactNeighborX="-3327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7A5D5A-6D9C-40B1-99A5-B5B7A50D4357}" type="pres">
      <dgm:prSet presAssocID="{61D4D9FD-50EB-4473-B839-F02C0E2E945A}" presName="bullet4c" presStyleLbl="node1" presStyleIdx="2" presStyleCnt="4"/>
      <dgm:spPr/>
    </dgm:pt>
    <dgm:pt modelId="{581BB8AE-7888-459D-B787-34CAAEE2E6A1}" type="pres">
      <dgm:prSet presAssocID="{61D4D9FD-50EB-4473-B839-F02C0E2E945A}" presName="textBox4c" presStyleLbl="revTx" presStyleIdx="2" presStyleCnt="4" custScaleX="16708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9EDD9D8-27B7-4F8A-B208-92FF7E42F413}" type="pres">
      <dgm:prSet presAssocID="{99F56077-1976-4CD7-82AB-2D1C2483097F}" presName="bullet4d" presStyleLbl="node1" presStyleIdx="3" presStyleCnt="4"/>
      <dgm:spPr/>
    </dgm:pt>
    <dgm:pt modelId="{2B15C82D-ABDF-46AE-8272-1BB0A64CCC86}" type="pres">
      <dgm:prSet presAssocID="{99F56077-1976-4CD7-82AB-2D1C2483097F}" presName="textBox4d" presStyleLbl="revTx" presStyleIdx="3" presStyleCnt="4" custScaleX="183236" custScaleY="23579" custLinFactNeighborX="2183" custLinFactNeighborY="-6337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C19C830-1359-4868-934E-DC966601FA18}" srcId="{9AAFACDC-7831-4D62-8927-5E3983BA2182}" destId="{574E6BDA-7797-4B8C-8A53-C2FAF1447980}" srcOrd="1" destOrd="0" parTransId="{4051E2F8-75D3-4BE0-87EF-67F6BCC0AD9E}" sibTransId="{D6D408FA-4CB0-4131-A5EC-3C436BB8716A}"/>
    <dgm:cxn modelId="{2AC374C3-217C-485D-A36D-AFF1F6F6D6F8}" type="presOf" srcId="{99F56077-1976-4CD7-82AB-2D1C2483097F}" destId="{2B15C82D-ABDF-46AE-8272-1BB0A64CCC86}" srcOrd="0" destOrd="0" presId="urn:microsoft.com/office/officeart/2005/8/layout/arrow2"/>
    <dgm:cxn modelId="{16DC8EF8-8092-49C6-8E3F-B2AE004E0EE9}" type="presOf" srcId="{61D4D9FD-50EB-4473-B839-F02C0E2E945A}" destId="{581BB8AE-7888-459D-B787-34CAAEE2E6A1}" srcOrd="0" destOrd="0" presId="urn:microsoft.com/office/officeart/2005/8/layout/arrow2"/>
    <dgm:cxn modelId="{DBB7FB71-EC8E-48D2-9FC8-EA428A041C52}" srcId="{9AAFACDC-7831-4D62-8927-5E3983BA2182}" destId="{99F56077-1976-4CD7-82AB-2D1C2483097F}" srcOrd="3" destOrd="0" parTransId="{4F607322-10AA-4800-B56C-C76D18184C60}" sibTransId="{2D6FDF9A-5E73-41AC-8C1C-CFEACD4342B2}"/>
    <dgm:cxn modelId="{56F3BAE8-0E08-49D1-9D2D-EDF6D4500E26}" srcId="{9AAFACDC-7831-4D62-8927-5E3983BA2182}" destId="{61D4D9FD-50EB-4473-B839-F02C0E2E945A}" srcOrd="2" destOrd="0" parTransId="{225D2B81-2B01-437D-BA76-AC9BC1392006}" sibTransId="{58B1DFD1-A87C-44F3-A2BC-C68F40D58871}"/>
    <dgm:cxn modelId="{EB8568B9-4C95-40C6-AEF9-2F52C55F4153}" type="presOf" srcId="{3D193A16-A0B7-4AA4-9DF4-B947E9C2DB0F}" destId="{19D13D47-2E08-4110-84C8-7200177C7B39}" srcOrd="0" destOrd="0" presId="urn:microsoft.com/office/officeart/2005/8/layout/arrow2"/>
    <dgm:cxn modelId="{58BD9F3A-B60C-419A-A4A5-F0CAF74C2522}" type="presOf" srcId="{9AAFACDC-7831-4D62-8927-5E3983BA2182}" destId="{2663986C-29BB-4916-8EE9-8E564ED66BDD}" srcOrd="0" destOrd="0" presId="urn:microsoft.com/office/officeart/2005/8/layout/arrow2"/>
    <dgm:cxn modelId="{0D276642-996F-4369-8AEA-9F748F83034C}" srcId="{9AAFACDC-7831-4D62-8927-5E3983BA2182}" destId="{3D193A16-A0B7-4AA4-9DF4-B947E9C2DB0F}" srcOrd="0" destOrd="0" parTransId="{E72E033E-5192-45EE-AEEB-0DC41A048907}" sibTransId="{B85D67B8-1C1E-4962-A727-967DF3D86AAD}"/>
    <dgm:cxn modelId="{DC3CD7D0-B5FA-4A90-BDF8-99C9F0FA9B2C}" type="presOf" srcId="{574E6BDA-7797-4B8C-8A53-C2FAF1447980}" destId="{20FBF883-3148-45AF-9F98-0F7C6ADF1175}" srcOrd="0" destOrd="0" presId="urn:microsoft.com/office/officeart/2005/8/layout/arrow2"/>
    <dgm:cxn modelId="{C83DB0F0-A6D4-42BA-87BA-965D836A681C}" type="presParOf" srcId="{2663986C-29BB-4916-8EE9-8E564ED66BDD}" destId="{A3562F15-B11F-40DF-BC3B-52A39BCE5B76}" srcOrd="0" destOrd="0" presId="urn:microsoft.com/office/officeart/2005/8/layout/arrow2"/>
    <dgm:cxn modelId="{1669ECB1-1B34-4A88-ACB6-1F5BBD6A19FD}" type="presParOf" srcId="{2663986C-29BB-4916-8EE9-8E564ED66BDD}" destId="{AB739DA6-1F37-45C2-8BCA-7103EE91A59A}" srcOrd="1" destOrd="0" presId="urn:microsoft.com/office/officeart/2005/8/layout/arrow2"/>
    <dgm:cxn modelId="{A35CD609-C40B-42CD-822A-9998C28F5264}" type="presParOf" srcId="{AB739DA6-1F37-45C2-8BCA-7103EE91A59A}" destId="{E7956067-0A4F-4A8E-997A-1818E2809AAC}" srcOrd="0" destOrd="0" presId="urn:microsoft.com/office/officeart/2005/8/layout/arrow2"/>
    <dgm:cxn modelId="{84D350A6-9F38-488A-929D-97C6B29C495C}" type="presParOf" srcId="{AB739DA6-1F37-45C2-8BCA-7103EE91A59A}" destId="{19D13D47-2E08-4110-84C8-7200177C7B39}" srcOrd="1" destOrd="0" presId="urn:microsoft.com/office/officeart/2005/8/layout/arrow2"/>
    <dgm:cxn modelId="{51611D97-AC95-4118-9AF2-FCEAB27A16CA}" type="presParOf" srcId="{AB739DA6-1F37-45C2-8BCA-7103EE91A59A}" destId="{C37A0753-D653-4D6F-AABB-2BC9926ECD51}" srcOrd="2" destOrd="0" presId="urn:microsoft.com/office/officeart/2005/8/layout/arrow2"/>
    <dgm:cxn modelId="{5CD3D1D3-93EF-4F90-84CB-F7F4198B02C4}" type="presParOf" srcId="{AB739DA6-1F37-45C2-8BCA-7103EE91A59A}" destId="{20FBF883-3148-45AF-9F98-0F7C6ADF1175}" srcOrd="3" destOrd="0" presId="urn:microsoft.com/office/officeart/2005/8/layout/arrow2"/>
    <dgm:cxn modelId="{012FA027-E865-4C98-B9BC-0CDCCD16A3E3}" type="presParOf" srcId="{AB739DA6-1F37-45C2-8BCA-7103EE91A59A}" destId="{237A5D5A-6D9C-40B1-99A5-B5B7A50D4357}" srcOrd="4" destOrd="0" presId="urn:microsoft.com/office/officeart/2005/8/layout/arrow2"/>
    <dgm:cxn modelId="{B448C687-FF58-435D-9A5A-E42C5D28F5B2}" type="presParOf" srcId="{AB739DA6-1F37-45C2-8BCA-7103EE91A59A}" destId="{581BB8AE-7888-459D-B787-34CAAEE2E6A1}" srcOrd="5" destOrd="0" presId="urn:microsoft.com/office/officeart/2005/8/layout/arrow2"/>
    <dgm:cxn modelId="{315D5CAA-29D2-4CFA-93E2-4D7D0FCE09D6}" type="presParOf" srcId="{AB739DA6-1F37-45C2-8BCA-7103EE91A59A}" destId="{B9EDD9D8-27B7-4F8A-B208-92FF7E42F413}" srcOrd="6" destOrd="0" presId="urn:microsoft.com/office/officeart/2005/8/layout/arrow2"/>
    <dgm:cxn modelId="{1C13A192-AA76-492B-AB57-8C2CDD0EF577}" type="presParOf" srcId="{AB739DA6-1F37-45C2-8BCA-7103EE91A59A}" destId="{2B15C82D-ABDF-46AE-8272-1BB0A64CCC86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C11CBD-8CAD-4197-912C-1E85CAAB9E45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rgbClr val="92D050"/>
        </a:solidFill>
        <a:ln w="76200" cap="flat" cmpd="thickThin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000" kern="1200" dirty="0" smtClean="0">
              <a:solidFill>
                <a:sysClr val="windowText" lastClr="000000"/>
              </a:solidFill>
            </a:rPr>
            <a:t>Memoria a corto plazo</a:t>
          </a:r>
          <a:endParaRPr lang="es-EC" sz="3000" kern="1200" dirty="0">
            <a:solidFill>
              <a:sysClr val="windowText" lastClr="000000"/>
            </a:solidFill>
          </a:endParaRPr>
        </a:p>
      </dsp:txBody>
      <dsp:txXfrm>
        <a:off x="0" y="591343"/>
        <a:ext cx="2571749" cy="1543050"/>
      </dsp:txXfrm>
    </dsp:sp>
    <dsp:sp modelId="{0C8ED10D-83BB-4378-8F8F-D85227550B15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rgbClr val="00B0F0"/>
        </a:solidFill>
        <a:ln w="76200" cap="flat" cmpd="thickThin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000" kern="1200" dirty="0" smtClean="0">
              <a:solidFill>
                <a:sysClr val="windowText" lastClr="000000"/>
              </a:solidFill>
            </a:rPr>
            <a:t>Memoria a medio plazo</a:t>
          </a:r>
          <a:endParaRPr lang="es-EC" sz="3000" kern="1200" dirty="0">
            <a:solidFill>
              <a:sysClr val="windowText" lastClr="000000"/>
            </a:solidFill>
          </a:endParaRPr>
        </a:p>
      </dsp:txBody>
      <dsp:txXfrm>
        <a:off x="2828925" y="591343"/>
        <a:ext cx="2571749" cy="1543050"/>
      </dsp:txXfrm>
    </dsp:sp>
    <dsp:sp modelId="{392258DA-EDAE-48CC-B42D-C3060345FD55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rgbClr val="FFFF00"/>
        </a:solidFill>
        <a:ln w="76200" cap="flat" cmpd="thickThin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000" kern="1200" dirty="0" smtClean="0">
              <a:solidFill>
                <a:sysClr val="windowText" lastClr="000000"/>
              </a:solidFill>
            </a:rPr>
            <a:t>Memoria a largo plazo</a:t>
          </a:r>
          <a:endParaRPr lang="es-EC" sz="3000" kern="1200" dirty="0">
            <a:solidFill>
              <a:sysClr val="windowText" lastClr="000000"/>
            </a:solidFill>
          </a:endParaRPr>
        </a:p>
      </dsp:txBody>
      <dsp:txXfrm>
        <a:off x="5657849" y="591343"/>
        <a:ext cx="2571749" cy="1543050"/>
      </dsp:txXfrm>
    </dsp:sp>
    <dsp:sp modelId="{63797462-7E27-4865-8705-9BD2B9982D4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rgbClr val="FF0000"/>
        </a:solidFill>
        <a:ln w="76200" cap="flat" cmpd="thickThin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000" kern="1200" dirty="0" smtClean="0">
              <a:solidFill>
                <a:sysClr val="windowText" lastClr="000000"/>
              </a:solidFill>
            </a:rPr>
            <a:t>Memoria operativa</a:t>
          </a:r>
          <a:endParaRPr lang="es-EC" sz="3000" kern="1200" dirty="0">
            <a:solidFill>
              <a:sysClr val="windowText" lastClr="000000"/>
            </a:solidFill>
          </a:endParaRPr>
        </a:p>
      </dsp:txBody>
      <dsp:txXfrm>
        <a:off x="1414462" y="2391569"/>
        <a:ext cx="2571749" cy="1543050"/>
      </dsp:txXfrm>
    </dsp:sp>
    <dsp:sp modelId="{866F8B47-BFC6-4056-B7A3-35F4250CAC7D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rgbClr val="7030A0"/>
        </a:solidFill>
        <a:ln w="76200" cap="flat" cmpd="thickThin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000" kern="1200" dirty="0" smtClean="0">
              <a:solidFill>
                <a:sysClr val="windowText" lastClr="000000"/>
              </a:solidFill>
            </a:rPr>
            <a:t>Memoria declarativa o procedimental</a:t>
          </a:r>
          <a:endParaRPr lang="es-EC" sz="3000" kern="1200" dirty="0">
            <a:solidFill>
              <a:sysClr val="windowText" lastClr="000000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562F15-B11F-40DF-BC3B-52A39BCE5B76}">
      <dsp:nvSpPr>
        <dsp:cNvPr id="0" name=""/>
        <dsp:cNvSpPr/>
      </dsp:nvSpPr>
      <dsp:spPr>
        <a:xfrm>
          <a:off x="107678" y="0"/>
          <a:ext cx="7860545" cy="491284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956067-0A4F-4A8E-997A-1818E2809AAC}">
      <dsp:nvSpPr>
        <dsp:cNvPr id="0" name=""/>
        <dsp:cNvSpPr/>
      </dsp:nvSpPr>
      <dsp:spPr>
        <a:xfrm>
          <a:off x="881942" y="3653188"/>
          <a:ext cx="180792" cy="180792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D13D47-2E08-4110-84C8-7200177C7B39}">
      <dsp:nvSpPr>
        <dsp:cNvPr id="0" name=""/>
        <dsp:cNvSpPr/>
      </dsp:nvSpPr>
      <dsp:spPr>
        <a:xfrm>
          <a:off x="686786" y="3743584"/>
          <a:ext cx="1915257" cy="11692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798" tIns="0" rIns="0" bIns="0" numCol="1" spcCol="1270" anchor="t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100" kern="1200" dirty="0" smtClean="0">
              <a:latin typeface="Verdana" pitchFamily="34" charset="0"/>
            </a:rPr>
            <a:t>Estimulación de receptores de serotonina activan la </a:t>
          </a:r>
          <a:r>
            <a:rPr lang="es-ES_tradnl" sz="1100" kern="1200" dirty="0" err="1" smtClean="0">
              <a:latin typeface="Verdana" pitchFamily="34" charset="0"/>
            </a:rPr>
            <a:t>adenilciclasa</a:t>
          </a:r>
          <a:r>
            <a:rPr lang="es-ES_tradnl" sz="1100" kern="1200" dirty="0" smtClean="0">
              <a:latin typeface="Verdana" pitchFamily="34" charset="0"/>
            </a:rPr>
            <a:t> en el interior del terminal sensitivo. </a:t>
          </a:r>
        </a:p>
        <a:p>
          <a:pPr lvl="0" algn="just" defTabSz="1022350">
            <a:spcBef>
              <a:spcPct val="0"/>
            </a:spcBef>
            <a:spcAft>
              <a:spcPct val="35000"/>
            </a:spcAft>
          </a:pPr>
          <a:endParaRPr lang="es-ES" kern="1200" dirty="0"/>
        </a:p>
      </dsp:txBody>
      <dsp:txXfrm>
        <a:off x="686786" y="3743584"/>
        <a:ext cx="1915257" cy="1169256"/>
      </dsp:txXfrm>
    </dsp:sp>
    <dsp:sp modelId="{C37A0753-D653-4D6F-AABB-2BC9926ECD51}">
      <dsp:nvSpPr>
        <dsp:cNvPr id="0" name=""/>
        <dsp:cNvSpPr/>
      </dsp:nvSpPr>
      <dsp:spPr>
        <a:xfrm>
          <a:off x="2159280" y="2510461"/>
          <a:ext cx="314421" cy="314421"/>
        </a:xfrm>
        <a:prstGeom prst="ellipse">
          <a:avLst/>
        </a:prstGeom>
        <a:solidFill>
          <a:schemeClr val="accent2">
            <a:shade val="50000"/>
            <a:hueOff val="108321"/>
            <a:satOff val="2193"/>
            <a:lumOff val="21566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FBF883-3148-45AF-9F98-0F7C6ADF1175}">
      <dsp:nvSpPr>
        <dsp:cNvPr id="0" name=""/>
        <dsp:cNvSpPr/>
      </dsp:nvSpPr>
      <dsp:spPr>
        <a:xfrm>
          <a:off x="1450510" y="2667672"/>
          <a:ext cx="2284258" cy="2245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606" tIns="0" rIns="0" bIns="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100" kern="1200" dirty="0" smtClean="0">
              <a:latin typeface="Verdana" pitchFamily="34" charset="0"/>
            </a:rPr>
            <a:t>Induce la formación de </a:t>
          </a:r>
          <a:r>
            <a:rPr lang="es-ES_tradnl" sz="1100" b="1" kern="1200" dirty="0" err="1" smtClean="0">
              <a:latin typeface="Verdana" pitchFamily="34" charset="0"/>
            </a:rPr>
            <a:t>AMPc</a:t>
          </a:r>
          <a:r>
            <a:rPr lang="es-ES_tradnl" sz="1100" kern="1200" dirty="0" smtClean="0">
              <a:latin typeface="Verdana" pitchFamily="34" charset="0"/>
            </a:rPr>
            <a:t>, activa una </a:t>
          </a:r>
          <a:r>
            <a:rPr lang="es-ES_tradnl" sz="1100" u="sng" kern="1200" dirty="0" err="1" smtClean="0">
              <a:latin typeface="Verdana" pitchFamily="34" charset="0"/>
            </a:rPr>
            <a:t>Cinasa</a:t>
          </a:r>
          <a:r>
            <a:rPr lang="es-ES_tradnl" sz="1100" kern="1200" dirty="0" smtClean="0">
              <a:latin typeface="Verdana" pitchFamily="34" charset="0"/>
            </a:rPr>
            <a:t> y  </a:t>
          </a:r>
          <a:r>
            <a:rPr lang="es-ES_tradnl" sz="1100" kern="1200" dirty="0" err="1" smtClean="0">
              <a:latin typeface="Verdana" pitchFamily="34" charset="0"/>
            </a:rPr>
            <a:t>fosforila</a:t>
          </a:r>
          <a:r>
            <a:rPr lang="es-ES_tradnl" sz="1100" kern="1200" dirty="0" smtClean="0">
              <a:latin typeface="Verdana" pitchFamily="34" charset="0"/>
            </a:rPr>
            <a:t> una proteína que bloquea los canales de K+ en el terminal sensitivo.</a:t>
          </a:r>
        </a:p>
        <a:p>
          <a:pPr lvl="0" algn="l" defTabSz="1022350">
            <a:spcBef>
              <a:spcPct val="0"/>
            </a:spcBef>
            <a:spcAft>
              <a:spcPct val="35000"/>
            </a:spcAft>
          </a:pPr>
          <a:endParaRPr lang="es-ES" kern="1200" dirty="0"/>
        </a:p>
      </dsp:txBody>
      <dsp:txXfrm>
        <a:off x="1450510" y="2667672"/>
        <a:ext cx="2284258" cy="2245168"/>
      </dsp:txXfrm>
    </dsp:sp>
    <dsp:sp modelId="{237A5D5A-6D9C-40B1-99A5-B5B7A50D4357}">
      <dsp:nvSpPr>
        <dsp:cNvPr id="0" name=""/>
        <dsp:cNvSpPr/>
      </dsp:nvSpPr>
      <dsp:spPr>
        <a:xfrm>
          <a:off x="3790343" y="1668400"/>
          <a:ext cx="416608" cy="416608"/>
        </a:xfrm>
        <a:prstGeom prst="ellipse">
          <a:avLst/>
        </a:prstGeom>
        <a:solidFill>
          <a:schemeClr val="accent2">
            <a:shade val="50000"/>
            <a:hueOff val="216641"/>
            <a:satOff val="4386"/>
            <a:lumOff val="43132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1BB8AE-7888-459D-B787-34CAAEE2E6A1}">
      <dsp:nvSpPr>
        <dsp:cNvPr id="0" name=""/>
        <dsp:cNvSpPr/>
      </dsp:nvSpPr>
      <dsp:spPr>
        <a:xfrm>
          <a:off x="3444982" y="1876705"/>
          <a:ext cx="2758046" cy="3036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752" tIns="0" rIns="0" bIns="0" numCol="1" spcCol="1270" anchor="t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400" kern="1200" dirty="0" smtClean="0">
              <a:latin typeface="Verdana" pitchFamily="34" charset="0"/>
            </a:rPr>
            <a:t>Origina un potencial de acción prolongado, que </a:t>
          </a:r>
          <a:r>
            <a:rPr lang="es-ES_tradnl" sz="1400" kern="1200" dirty="0" smtClean="0">
              <a:latin typeface="Arial" charset="0"/>
            </a:rPr>
            <a:t>↑</a:t>
          </a:r>
          <a:r>
            <a:rPr lang="es-ES_tradnl" sz="1400" kern="1200" dirty="0" smtClean="0">
              <a:latin typeface="Verdana" pitchFamily="34" charset="0"/>
            </a:rPr>
            <a:t> la entrada de Ca en el terminal sensitivo.</a:t>
          </a:r>
        </a:p>
        <a:p>
          <a:pPr lvl="0" algn="just" defTabSz="977900">
            <a:spcBef>
              <a:spcPct val="0"/>
            </a:spcBef>
            <a:spcAft>
              <a:spcPct val="35000"/>
            </a:spcAft>
          </a:pPr>
          <a:endParaRPr lang="es-ES" sz="1400" kern="1200" dirty="0"/>
        </a:p>
      </dsp:txBody>
      <dsp:txXfrm>
        <a:off x="3444982" y="1876705"/>
        <a:ext cx="2758046" cy="3036135"/>
      </dsp:txXfrm>
    </dsp:sp>
    <dsp:sp modelId="{B9EDD9D8-27B7-4F8A-B208-92FF7E42F413}">
      <dsp:nvSpPr>
        <dsp:cNvPr id="0" name=""/>
        <dsp:cNvSpPr/>
      </dsp:nvSpPr>
      <dsp:spPr>
        <a:xfrm>
          <a:off x="5566827" y="1111284"/>
          <a:ext cx="558098" cy="558098"/>
        </a:xfrm>
        <a:prstGeom prst="ellipse">
          <a:avLst/>
        </a:prstGeom>
        <a:solidFill>
          <a:schemeClr val="accent2">
            <a:shade val="50000"/>
            <a:hueOff val="108321"/>
            <a:satOff val="2193"/>
            <a:lumOff val="21566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5C82D-ABDF-46AE-8272-1BB0A64CCC86}">
      <dsp:nvSpPr>
        <dsp:cNvPr id="0" name=""/>
        <dsp:cNvSpPr/>
      </dsp:nvSpPr>
      <dsp:spPr>
        <a:xfrm>
          <a:off x="5194917" y="504053"/>
          <a:ext cx="3024703" cy="8305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725" tIns="0" rIns="0" bIns="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>
              <a:latin typeface="Arial" charset="0"/>
            </a:rPr>
            <a:t>Lo que ↑</a:t>
          </a:r>
          <a:r>
            <a:rPr lang="es-ES_tradnl" sz="1400" kern="1200" dirty="0" smtClean="0">
              <a:latin typeface="Verdana" pitchFamily="34" charset="0"/>
            </a:rPr>
            <a:t> la liberación de </a:t>
          </a:r>
          <a:r>
            <a:rPr lang="es-ES_tradnl" sz="1400" kern="1200" dirty="0" err="1" smtClean="0">
              <a:latin typeface="Verdana" pitchFamily="34" charset="0"/>
            </a:rPr>
            <a:t>neuro</a:t>
          </a:r>
          <a:r>
            <a:rPr lang="es-ES_tradnl" sz="1400" kern="1200" dirty="0" smtClean="0">
              <a:latin typeface="Verdana" pitchFamily="34" charset="0"/>
            </a:rPr>
            <a:t>-transmisor. Y crea la “Huella de memoria”</a:t>
          </a:r>
          <a:endParaRPr lang="es-ES" sz="1400" kern="1200" dirty="0">
            <a:latin typeface="Verdana" pitchFamily="34" charset="0"/>
          </a:endParaRPr>
        </a:p>
      </dsp:txBody>
      <dsp:txXfrm>
        <a:off x="5194917" y="504053"/>
        <a:ext cx="3024703" cy="830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C14B6-B130-4687-A533-D70502080248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B8E89-B31B-4BF3-A341-4FB8F7A811D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FCAD59-707E-4251-A928-A53797C294B8}" type="slidenum">
              <a:rPr lang="es-AR" smtClean="0"/>
              <a:pPr>
                <a:defRPr/>
              </a:pPr>
              <a:t>32</a:t>
            </a:fld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97FB7B3-D699-47E5-8005-B066AB81C334}" type="datetimeFigureOut">
              <a:rPr lang="es-ES" smtClean="0"/>
              <a:pPr/>
              <a:t>29/03/2014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BB885B2-220F-40C3-B0E3-470CA93E842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Corteza%20y%20Funciones%20Intelectuales%20Superiores,%20APRENDIZAJE%20Y%20MEMORIA\prosopagnosia.wmv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Corteza%20y%20Funciones%20Intelectuales%20Superiores,%20APRENDIZAJE%20Y%20MEMORIA\wernicke%20afasia.wmv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Corteza%20y%20Funciones%20Intelectuales%20Superiores,%20APRENDIZAJE%20Y%20MEMORIA\distracci&#243;n.wm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Corteza%20y%20Funciones%20Intelectuales%20Superiores,%20APRENDIZAJE%20Y%20MEMORIA\anter&#243;grada.wmv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3645024"/>
            <a:ext cx="8077200" cy="1673352"/>
          </a:xfrm>
        </p:spPr>
        <p:txBody>
          <a:bodyPr>
            <a:normAutofit/>
          </a:bodyPr>
          <a:lstStyle/>
          <a:p>
            <a:pPr algn="r"/>
            <a:r>
              <a:rPr lang="es-GT" sz="2800" dirty="0" smtClean="0"/>
              <a:t>Corteza Cerebral, funciones intelectuales del cerebro, aprendizaje y memoria</a:t>
            </a:r>
            <a:endParaRPr lang="es-ES" sz="2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99592" y="4869160"/>
            <a:ext cx="8077200" cy="1499616"/>
          </a:xfrm>
        </p:spPr>
        <p:txBody>
          <a:bodyPr>
            <a:normAutofit/>
          </a:bodyPr>
          <a:lstStyle/>
          <a:p>
            <a:pPr algn="r"/>
            <a:r>
              <a:rPr lang="es-GT" dirty="0" smtClean="0"/>
              <a:t>Dr. Johnnathan Molina</a:t>
            </a:r>
          </a:p>
          <a:p>
            <a:pPr algn="r"/>
            <a:r>
              <a:rPr lang="es-GT" dirty="0" smtClean="0"/>
              <a:t>Fisiología Médica</a:t>
            </a:r>
          </a:p>
          <a:p>
            <a:pPr algn="r"/>
            <a:r>
              <a:rPr lang="es-GT" dirty="0" smtClean="0"/>
              <a:t>2014</a:t>
            </a:r>
            <a:endParaRPr lang="es-ES" dirty="0"/>
          </a:p>
        </p:txBody>
      </p:sp>
      <p:pic>
        <p:nvPicPr>
          <p:cNvPr id="4" name="Picture 4" descr="flujo cerebr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60648"/>
            <a:ext cx="2771800" cy="3140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Área de asociación límbica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800" dirty="0" smtClean="0"/>
              <a:t>Polo anterior del temporal + porción ventral del frontal + circunvolución </a:t>
            </a:r>
            <a:r>
              <a:rPr lang="es-GT" sz="1800" dirty="0" err="1" smtClean="0"/>
              <a:t>cingular</a:t>
            </a:r>
            <a:r>
              <a:rPr lang="es-GT" sz="1800" dirty="0" smtClean="0"/>
              <a:t> (cisura medial)</a:t>
            </a:r>
          </a:p>
          <a:p>
            <a:pPr algn="just"/>
            <a:r>
              <a:rPr lang="es-GT" sz="1800" dirty="0" smtClean="0"/>
              <a:t>Comportamiento, Aprendizaje, Motivación y </a:t>
            </a:r>
            <a:r>
              <a:rPr lang="es-GT" sz="1800" i="1" u="sng" dirty="0" smtClean="0"/>
              <a:t>Emociones</a:t>
            </a:r>
          </a:p>
          <a:p>
            <a:pPr algn="just"/>
            <a:endParaRPr lang="es-GT" sz="1800" i="1" u="sng" dirty="0" smtClean="0"/>
          </a:p>
          <a:p>
            <a:pPr algn="just"/>
            <a:endParaRPr lang="es-ES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068960"/>
            <a:ext cx="6336704" cy="34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Área para Reconocer Caras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3682752" cy="4625609"/>
          </a:xfrm>
        </p:spPr>
        <p:txBody>
          <a:bodyPr>
            <a:normAutofit/>
          </a:bodyPr>
          <a:lstStyle/>
          <a:p>
            <a:pPr algn="just"/>
            <a:endParaRPr lang="es-GT" sz="1800" dirty="0" smtClean="0"/>
          </a:p>
          <a:p>
            <a:pPr algn="just"/>
            <a:endParaRPr lang="es-GT" sz="1800" dirty="0" smtClean="0"/>
          </a:p>
          <a:p>
            <a:pPr algn="just"/>
            <a:endParaRPr lang="es-GT" sz="1800" dirty="0" smtClean="0"/>
          </a:p>
          <a:p>
            <a:pPr algn="just"/>
            <a:endParaRPr lang="es-GT" sz="1800" dirty="0" smtClean="0"/>
          </a:p>
          <a:p>
            <a:pPr algn="just"/>
            <a:r>
              <a:rPr lang="es-GT" sz="1800" dirty="0" smtClean="0"/>
              <a:t>Porción </a:t>
            </a:r>
            <a:r>
              <a:rPr lang="es-GT" sz="1800" dirty="0" err="1" smtClean="0"/>
              <a:t>inferomedial</a:t>
            </a:r>
            <a:r>
              <a:rPr lang="es-GT" sz="1800" dirty="0" smtClean="0"/>
              <a:t> de ambos occipitales(corteza visual) + caras </a:t>
            </a:r>
            <a:r>
              <a:rPr lang="es-GT" sz="1800" dirty="0" err="1" smtClean="0"/>
              <a:t>medioventrales</a:t>
            </a:r>
            <a:r>
              <a:rPr lang="es-GT" sz="1800" dirty="0" smtClean="0"/>
              <a:t> de los temporales (sistema límbico)</a:t>
            </a:r>
            <a:endParaRPr lang="es-ES" sz="18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 b="24144"/>
          <a:stretch>
            <a:fillRect/>
          </a:stretch>
        </p:blipFill>
        <p:spPr>
          <a:xfrm>
            <a:off x="4572000" y="1988840"/>
            <a:ext cx="4038600" cy="3959225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rosopagnosi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404664"/>
            <a:ext cx="8054876" cy="604115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Interpretación Global: </a:t>
            </a:r>
            <a:r>
              <a:rPr lang="es-GT" dirty="0" err="1" smtClean="0"/>
              <a:t>Wernicke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330824" cy="4625609"/>
          </a:xfrm>
        </p:spPr>
        <p:txBody>
          <a:bodyPr>
            <a:normAutofit fontScale="55000" lnSpcReduction="20000"/>
          </a:bodyPr>
          <a:lstStyle/>
          <a:p>
            <a:r>
              <a:rPr lang="es-GT" dirty="0" smtClean="0"/>
              <a:t>Lesión: lee + escucha + percibe </a:t>
            </a:r>
            <a:r>
              <a:rPr lang="es-GT" i="1" dirty="0" smtClean="0"/>
              <a:t>–sin entender la idea o la esencia-</a:t>
            </a:r>
          </a:p>
          <a:p>
            <a:r>
              <a:rPr lang="es-GT" i="1" dirty="0" smtClean="0"/>
              <a:t>Niveles elevados de comprensión - Inteligencia-</a:t>
            </a:r>
          </a:p>
          <a:p>
            <a:r>
              <a:rPr lang="es-GT" i="1" dirty="0" smtClean="0"/>
              <a:t>Más Desarrollada en hemisferio dominante</a:t>
            </a:r>
          </a:p>
          <a:p>
            <a:r>
              <a:rPr lang="es-GT" i="1" dirty="0" smtClean="0"/>
              <a:t>Activación produce patrones de memoria complejos (situaciones con sonidos, imágenes)</a:t>
            </a:r>
          </a:p>
          <a:p>
            <a:endParaRPr lang="es-GT" i="1" dirty="0" smtClean="0"/>
          </a:p>
          <a:p>
            <a:endParaRPr lang="es-GT" i="1" dirty="0" smtClean="0"/>
          </a:p>
          <a:p>
            <a:pPr>
              <a:buNone/>
            </a:pPr>
            <a:r>
              <a:rPr lang="es-GT" i="1" u="sng" dirty="0" smtClean="0"/>
              <a:t>Circunvolución Angular (Interpretación Visual)</a:t>
            </a:r>
          </a:p>
          <a:p>
            <a:pPr>
              <a:buNone/>
            </a:pPr>
            <a:r>
              <a:rPr lang="es-GT" i="1" dirty="0" smtClean="0"/>
              <a:t>-Localizada en la porción más inferior del parietal posterior (entre </a:t>
            </a:r>
            <a:r>
              <a:rPr lang="es-GT" i="1" dirty="0" err="1" smtClean="0"/>
              <a:t>Wernicke</a:t>
            </a:r>
            <a:r>
              <a:rPr lang="es-GT" i="1" dirty="0" smtClean="0"/>
              <a:t> y corteza </a:t>
            </a:r>
            <a:r>
              <a:rPr lang="es-GT" i="1" dirty="0" err="1" smtClean="0"/>
              <a:t>visiual</a:t>
            </a:r>
            <a:r>
              <a:rPr lang="es-GT" i="1" dirty="0" smtClean="0"/>
              <a:t>)</a:t>
            </a:r>
          </a:p>
          <a:p>
            <a:pPr>
              <a:buNone/>
            </a:pPr>
            <a:r>
              <a:rPr lang="es-GT" i="1" dirty="0" smtClean="0"/>
              <a:t>-Lesión: lee palabras, sabe lo que son pero NO su significado – Dislexia o ceguera para palabras-</a:t>
            </a:r>
          </a:p>
        </p:txBody>
      </p:sp>
      <p:pic>
        <p:nvPicPr>
          <p:cNvPr id="4" name="Picture 5" descr="http://antropos.galeon.com/imag/prehisto/lengu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564904"/>
            <a:ext cx="39338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wernicke afasi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37199" y="404664"/>
            <a:ext cx="8439257" cy="645333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Hemisferio Dominante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003232" cy="4625609"/>
          </a:xfrm>
        </p:spPr>
        <p:txBody>
          <a:bodyPr>
            <a:normAutofit/>
          </a:bodyPr>
          <a:lstStyle/>
          <a:p>
            <a:pPr algn="just"/>
            <a:r>
              <a:rPr lang="es-GT" sz="2000" dirty="0" smtClean="0"/>
              <a:t>95% izquierdo</a:t>
            </a:r>
          </a:p>
          <a:p>
            <a:pPr algn="just"/>
            <a:r>
              <a:rPr lang="es-GT" sz="2000" dirty="0" smtClean="0"/>
              <a:t>Áreas de </a:t>
            </a:r>
            <a:r>
              <a:rPr lang="es-GT" sz="2000" b="1" i="1" dirty="0" smtClean="0"/>
              <a:t>interpretación</a:t>
            </a:r>
            <a:r>
              <a:rPr lang="es-GT" sz="2000" dirty="0" smtClean="0"/>
              <a:t> son más desarrolladas en el hemisferio dominante como: </a:t>
            </a:r>
            <a:r>
              <a:rPr lang="es-GT" sz="2000" dirty="0" err="1" smtClean="0"/>
              <a:t>Wernicke</a:t>
            </a:r>
            <a:r>
              <a:rPr lang="es-GT" sz="2000" dirty="0" smtClean="0"/>
              <a:t>, circunvolución angular, áreas de lenguaje y control motor(como Broca).</a:t>
            </a:r>
          </a:p>
          <a:p>
            <a:pPr algn="just"/>
            <a:r>
              <a:rPr lang="es-GT" sz="2000" dirty="0" smtClean="0"/>
              <a:t>50% mayor en el izquierdo</a:t>
            </a:r>
            <a:r>
              <a:rPr lang="es-ES" sz="2000" dirty="0" smtClean="0"/>
              <a:t> </a:t>
            </a:r>
          </a:p>
          <a:p>
            <a:pPr algn="just"/>
            <a:r>
              <a:rPr lang="es-GT" sz="2000" dirty="0" smtClean="0"/>
              <a:t>90% área motora es mayor en hemisferio izquierdo</a:t>
            </a:r>
          </a:p>
          <a:p>
            <a:pPr algn="just"/>
            <a:r>
              <a:rPr lang="es-GT" sz="2000" dirty="0" smtClean="0"/>
              <a:t>Reciben la información de ambos hemisferios y controlan a ambos (respuestas motoras)</a:t>
            </a:r>
          </a:p>
          <a:p>
            <a:pPr algn="just">
              <a:buNone/>
            </a:pPr>
            <a:r>
              <a:rPr lang="es-GT" sz="2000" dirty="0" smtClean="0"/>
              <a:t>-cuerpo calloso-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dirty="0" smtClean="0"/>
              <a:t>Hemisferio No dominante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GT" dirty="0" smtClean="0"/>
              <a:t>Música, patrones visuales no verbales, relación con el medio, lenguaje corporal, entonación vocal de las personas</a:t>
            </a:r>
          </a:p>
          <a:p>
            <a:r>
              <a:rPr lang="es-GT" dirty="0" smtClean="0"/>
              <a:t>Dominante para otros tipos de inteligencia no basadas en lenguaje</a:t>
            </a:r>
            <a:endParaRPr lang="es-E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Funciones Intelectuales  </a:t>
            </a:r>
            <a:r>
              <a:rPr lang="es-GT" sz="2400" u="sng" dirty="0" smtClean="0"/>
              <a:t>Superiores </a:t>
            </a:r>
            <a:r>
              <a:rPr lang="es-GT" sz="2400" dirty="0" smtClean="0"/>
              <a:t>de las Áreas de Asociación </a:t>
            </a:r>
            <a:r>
              <a:rPr lang="es-GT" sz="2400" dirty="0" err="1" smtClean="0"/>
              <a:t>Prefrontales</a:t>
            </a:r>
            <a:r>
              <a:rPr lang="es-GT" sz="2400" dirty="0" smtClean="0"/>
              <a:t> </a:t>
            </a:r>
            <a:br>
              <a:rPr lang="es-GT" sz="2400" dirty="0" smtClean="0"/>
            </a:b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690864" cy="4625609"/>
          </a:xfrm>
        </p:spPr>
        <p:txBody>
          <a:bodyPr>
            <a:normAutofit fontScale="70000" lnSpcReduction="20000"/>
          </a:bodyPr>
          <a:lstStyle/>
          <a:p>
            <a:r>
              <a:rPr lang="es-GT" dirty="0" smtClean="0"/>
              <a:t>Intelecto superior – sin éxito-</a:t>
            </a:r>
          </a:p>
          <a:p>
            <a:r>
              <a:rPr lang="es-GT" dirty="0" smtClean="0"/>
              <a:t>Lobotomía </a:t>
            </a:r>
            <a:r>
              <a:rPr lang="es-GT" dirty="0" err="1" smtClean="0"/>
              <a:t>prefrontal</a:t>
            </a:r>
            <a:r>
              <a:rPr lang="es-GT" dirty="0" smtClean="0"/>
              <a:t>:</a:t>
            </a:r>
          </a:p>
          <a:p>
            <a:pPr>
              <a:buNone/>
            </a:pPr>
            <a:r>
              <a:rPr lang="es-GT" dirty="0" smtClean="0"/>
              <a:t>-no resuelven problemas complejos</a:t>
            </a:r>
          </a:p>
          <a:p>
            <a:pPr>
              <a:buNone/>
            </a:pPr>
            <a:r>
              <a:rPr lang="es-GT" dirty="0" smtClean="0"/>
              <a:t>-no realizan tareas sucesivas para una meta - -</a:t>
            </a:r>
          </a:p>
          <a:p>
            <a:pPr>
              <a:buNone/>
            </a:pPr>
            <a:r>
              <a:rPr lang="es-GT" dirty="0" smtClean="0"/>
              <a:t>-no realizan varias actividades simultáneas</a:t>
            </a:r>
          </a:p>
          <a:p>
            <a:pPr>
              <a:buNone/>
            </a:pPr>
            <a:r>
              <a:rPr lang="es-GT" dirty="0" smtClean="0"/>
              <a:t>-disminuye agresividad,  incluso las ambiciones</a:t>
            </a:r>
          </a:p>
          <a:p>
            <a:pPr>
              <a:buNone/>
            </a:pPr>
            <a:r>
              <a:rPr lang="es-GT" dirty="0" smtClean="0"/>
              <a:t>-respuestas sociales inadecuadas y sin interés sexual, escaso pudor</a:t>
            </a:r>
          </a:p>
          <a:p>
            <a:pPr>
              <a:buNone/>
            </a:pPr>
            <a:endParaRPr lang="es-GT" dirty="0" smtClean="0"/>
          </a:p>
          <a:p>
            <a:pPr>
              <a:buNone/>
            </a:pPr>
            <a:r>
              <a:rPr lang="es-GT" dirty="0" smtClean="0"/>
              <a:t>-cambios de temperamento</a:t>
            </a:r>
          </a:p>
          <a:p>
            <a:pPr>
              <a:buNone/>
            </a:pPr>
            <a:r>
              <a:rPr lang="es-GT" dirty="0" smtClean="0"/>
              <a:t>-conservan funciones motoras pero sin sentido </a:t>
            </a:r>
          </a:p>
          <a:p>
            <a:pPr>
              <a:buNone/>
            </a:pPr>
            <a:endParaRPr lang="es-GT" dirty="0" smtClean="0"/>
          </a:p>
        </p:txBody>
      </p:sp>
      <p:sp>
        <p:nvSpPr>
          <p:cNvPr id="4" name="3 Cerrar llave"/>
          <p:cNvSpPr/>
          <p:nvPr/>
        </p:nvSpPr>
        <p:spPr>
          <a:xfrm>
            <a:off x="5292080" y="3717032"/>
            <a:ext cx="288032" cy="10081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5724128" y="3933056"/>
            <a:ext cx="3419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200" i="1" dirty="0" smtClean="0"/>
              <a:t>Porción ventral del lóbulo frontal en su cara inferior – Corteza límbica-</a:t>
            </a:r>
            <a:endParaRPr lang="es-ES" sz="1200" i="1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5004048" y="2852936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5796136" y="2492896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400" i="1" dirty="0" smtClean="0"/>
              <a:t>Sin </a:t>
            </a:r>
            <a:r>
              <a:rPr lang="es-GT" sz="1400" i="1" dirty="0" err="1" smtClean="0"/>
              <a:t>prefrontal</a:t>
            </a:r>
            <a:r>
              <a:rPr lang="es-GT" sz="1400" i="1" dirty="0" smtClean="0"/>
              <a:t> aún pienso pero poco coordinado, sin secuencia lógica – distracción fácil-</a:t>
            </a:r>
            <a:endParaRPr lang="es-ES" sz="1400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distracció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548680"/>
            <a:ext cx="7848872" cy="588665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sz="4800" dirty="0" smtClean="0"/>
              <a:t>Memoria Operativa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GT" sz="2000" dirty="0" smtClean="0"/>
              <a:t>Capacidad </a:t>
            </a:r>
            <a:r>
              <a:rPr lang="es-GT" sz="2000" b="1" dirty="0" err="1" smtClean="0"/>
              <a:t>prefrontal</a:t>
            </a:r>
            <a:r>
              <a:rPr lang="es-GT" sz="2000" dirty="0" smtClean="0"/>
              <a:t> de seguir el hilo de varios fragmentos de información a la vez y evocarlos de nuevo al ser necesarios </a:t>
            </a:r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r>
              <a:rPr lang="es-GT" sz="2000" dirty="0" smtClean="0"/>
              <a:t>Habilidad para: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Pronosticar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Planificar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Retrasar la acción siguiente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Plantearse consecuencias posibles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Resolver problemas matemáticos, filosóficos o legales complejos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Correlacionar todas las vías de información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2000" dirty="0" smtClean="0"/>
              <a:t>Controlar nuestras acciones según la moral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Sumario…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GT" sz="1800" dirty="0" smtClean="0"/>
              <a:t>Anatomía fisiológica de la corteza cerebral</a:t>
            </a:r>
          </a:p>
          <a:p>
            <a:pPr algn="just">
              <a:buFont typeface="Wingdings" pitchFamily="2" charset="2"/>
              <a:buChar char="ü"/>
            </a:pPr>
            <a:r>
              <a:rPr lang="es-GT" sz="1800" dirty="0" smtClean="0"/>
              <a:t>Funciones cumplidas por Áreas Corticales Específica</a:t>
            </a:r>
          </a:p>
          <a:p>
            <a:pPr algn="just">
              <a:buFont typeface="Wingdings" pitchFamily="2" charset="2"/>
              <a:buChar char="ü"/>
            </a:pPr>
            <a:r>
              <a:rPr lang="es-GT" sz="1800" dirty="0" smtClean="0"/>
              <a:t>Función del cerebro en la comunicación: recepción y emisión del lenguaje</a:t>
            </a:r>
          </a:p>
          <a:p>
            <a:pPr algn="just">
              <a:buFont typeface="Wingdings" pitchFamily="2" charset="2"/>
              <a:buChar char="ü"/>
            </a:pPr>
            <a:r>
              <a:rPr lang="es-GT" sz="1800" dirty="0" smtClean="0"/>
              <a:t>Función del cuerpo calloso y de la comisura anterior para transmitir los pensamientos, recuerdos, aprendizaje y otros tipos de información entre los dos hemisferios cerebrales</a:t>
            </a:r>
          </a:p>
          <a:p>
            <a:pPr algn="just">
              <a:buFont typeface="Wingdings" pitchFamily="2" charset="2"/>
              <a:buChar char="ü"/>
            </a:pPr>
            <a:r>
              <a:rPr lang="es-GT" sz="1800" dirty="0" smtClean="0"/>
              <a:t>Pensamientos, conciencia y memoria</a:t>
            </a:r>
          </a:p>
          <a:p>
            <a:pPr algn="just">
              <a:buFont typeface="Wingdings" pitchFamily="2" charset="2"/>
              <a:buChar char="ü"/>
            </a:pPr>
            <a:endParaRPr lang="es-GT" sz="1800" dirty="0"/>
          </a:p>
          <a:p>
            <a:pPr algn="just">
              <a:buFont typeface="Wingdings" pitchFamily="2" charset="2"/>
              <a:buChar char="ü"/>
            </a:pPr>
            <a:endParaRPr lang="es-GT" sz="1800" dirty="0" smtClean="0"/>
          </a:p>
          <a:p>
            <a:pPr algn="just">
              <a:buFont typeface="Wingdings" pitchFamily="2" charset="2"/>
              <a:buChar char="ü"/>
            </a:pPr>
            <a:endParaRPr lang="es-GT" sz="1800" dirty="0"/>
          </a:p>
          <a:p>
            <a:pPr algn="just">
              <a:buFont typeface="Wingdings" pitchFamily="2" charset="2"/>
              <a:buChar char="ü"/>
            </a:pPr>
            <a:endParaRPr lang="es-E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Función del cerebro en el lenguaje: recepción y emisión del lenguaje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1" y="1484784"/>
            <a:ext cx="4860032" cy="5373216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>
          <a:xfrm>
            <a:off x="4860032" y="1484784"/>
            <a:ext cx="4283968" cy="5373216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Comunicación y Lenguaje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762872" cy="462560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GT" sz="2000" dirty="0" smtClean="0"/>
              <a:t>2 fases del lenguaje</a:t>
            </a:r>
          </a:p>
          <a:p>
            <a:pPr algn="just">
              <a:buNone/>
            </a:pPr>
            <a:r>
              <a:rPr lang="es-GT" sz="2000" b="1" u="sng" dirty="0" smtClean="0"/>
              <a:t>Sensitiva:</a:t>
            </a:r>
          </a:p>
          <a:p>
            <a:pPr algn="just">
              <a:buNone/>
            </a:pPr>
            <a:r>
              <a:rPr lang="es-GT" sz="2000" b="1" u="sng" dirty="0" smtClean="0"/>
              <a:t>-</a:t>
            </a:r>
            <a:r>
              <a:rPr lang="es-GT" sz="2000" dirty="0" smtClean="0"/>
              <a:t>afasia </a:t>
            </a:r>
            <a:r>
              <a:rPr lang="es-GT" sz="2000" dirty="0" smtClean="0"/>
              <a:t>auditiva/visual ---No </a:t>
            </a:r>
            <a:r>
              <a:rPr lang="es-GT" sz="2000" dirty="0" smtClean="0"/>
              <a:t>entiendo---</a:t>
            </a:r>
            <a:endParaRPr lang="es-GT" sz="2000" dirty="0" smtClean="0"/>
          </a:p>
          <a:p>
            <a:pPr algn="just">
              <a:buNone/>
            </a:pPr>
            <a:r>
              <a:rPr lang="es-GT" sz="2000" dirty="0" smtClean="0"/>
              <a:t>Afasia </a:t>
            </a:r>
            <a:r>
              <a:rPr lang="es-GT" sz="2000" dirty="0" err="1" smtClean="0"/>
              <a:t>Wernicke</a:t>
            </a:r>
            <a:r>
              <a:rPr lang="es-GT" sz="2000" dirty="0" smtClean="0"/>
              <a:t>: entiende lo que dice (la palabra) pero no logra interpretar el pensamiento que conlleva la palabra</a:t>
            </a:r>
          </a:p>
          <a:p>
            <a:pPr algn="just">
              <a:buNone/>
            </a:pPr>
            <a:r>
              <a:rPr lang="es-GT" sz="2000" dirty="0" smtClean="0"/>
              <a:t>Afasia Global: Lesión se extiende hacia C. angular + Inferior(temporal) + Superior … demencia total del lenguaje/comunicación </a:t>
            </a:r>
            <a:endParaRPr lang="es-GT" sz="2000" dirty="0" smtClean="0"/>
          </a:p>
          <a:p>
            <a:pPr algn="just">
              <a:buNone/>
            </a:pPr>
            <a:endParaRPr lang="es-GT" sz="2000" dirty="0" smtClean="0"/>
          </a:p>
          <a:p>
            <a:pPr algn="just"/>
            <a:r>
              <a:rPr lang="es-GT" sz="2000" b="1" u="sng" dirty="0" smtClean="0"/>
              <a:t>Motora</a:t>
            </a:r>
            <a:r>
              <a:rPr lang="es-GT" sz="2000" dirty="0" smtClean="0"/>
              <a:t>: 2 etapas: </a:t>
            </a:r>
          </a:p>
          <a:p>
            <a:pPr algn="just">
              <a:buNone/>
            </a:pPr>
            <a:r>
              <a:rPr lang="es-GT" sz="2000" dirty="0" smtClean="0"/>
              <a:t>-1)formación de las ideas en la mente </a:t>
            </a:r>
          </a:p>
          <a:p>
            <a:pPr algn="just">
              <a:buNone/>
            </a:pPr>
            <a:r>
              <a:rPr lang="es-GT" sz="2000" dirty="0" smtClean="0"/>
              <a:t>Áreas de asociación-</a:t>
            </a:r>
            <a:r>
              <a:rPr lang="es-GT" sz="2000" dirty="0" err="1" smtClean="0"/>
              <a:t>Wernicke</a:t>
            </a:r>
            <a:r>
              <a:rPr lang="es-GT" sz="2000" dirty="0" smtClean="0"/>
              <a:t>-</a:t>
            </a:r>
          </a:p>
          <a:p>
            <a:pPr algn="just">
              <a:buNone/>
            </a:pPr>
            <a:r>
              <a:rPr lang="es-GT" sz="2000" dirty="0" smtClean="0"/>
              <a:t>-2)control motor de la vocalización</a:t>
            </a:r>
          </a:p>
          <a:p>
            <a:pPr algn="just">
              <a:buNone/>
            </a:pPr>
            <a:r>
              <a:rPr lang="es-GT" sz="2000" dirty="0" smtClean="0"/>
              <a:t>Afasia de Broca(motora)</a:t>
            </a:r>
          </a:p>
          <a:p>
            <a:pPr algn="just">
              <a:buNone/>
            </a:pPr>
            <a:r>
              <a:rPr lang="es-GT" sz="2000" dirty="0" smtClean="0"/>
              <a:t>Articulación de la palabra</a:t>
            </a:r>
          </a:p>
          <a:p>
            <a:pPr algn="just">
              <a:buNone/>
            </a:pPr>
            <a:endParaRPr lang="es-ES" sz="2000" dirty="0"/>
          </a:p>
        </p:txBody>
      </p:sp>
      <p:pic>
        <p:nvPicPr>
          <p:cNvPr id="36866" name="Picture 2" descr="http://2.bp.blogspot.com/-3himXjGgQak/TqcIAjU2BtI/AAAAAAAAAzc/TJkvnvdkVIo/s1600/nino-hab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916832"/>
            <a:ext cx="36195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Line 2"/>
          <p:cNvSpPr>
            <a:spLocks noChangeShapeType="1"/>
          </p:cNvSpPr>
          <p:nvPr/>
        </p:nvSpPr>
        <p:spPr bwMode="auto">
          <a:xfrm>
            <a:off x="6732588" y="2852738"/>
            <a:ext cx="0" cy="180022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91139" name="Line 3"/>
          <p:cNvSpPr>
            <a:spLocks noChangeShapeType="1"/>
          </p:cNvSpPr>
          <p:nvPr/>
        </p:nvSpPr>
        <p:spPr bwMode="auto">
          <a:xfrm>
            <a:off x="2484438" y="2852738"/>
            <a:ext cx="0" cy="180022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title"/>
          </p:nvPr>
        </p:nvSpPr>
        <p:spPr>
          <a:xfrm>
            <a:off x="2339975" y="476250"/>
            <a:ext cx="4679950" cy="8651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EC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COMUNICACIÓN</a:t>
            </a:r>
            <a:endParaRPr lang="es-E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73100" y="1905000"/>
            <a:ext cx="3811588" cy="731838"/>
          </a:xfrm>
          <a:solidFill>
            <a:schemeClr val="tx1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buFontTx/>
              <a:buNone/>
            </a:pPr>
            <a:r>
              <a:rPr lang="es-EC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ASPECTO SENSITIVO</a:t>
            </a:r>
          </a:p>
          <a:p>
            <a:pPr algn="ctr">
              <a:buFontTx/>
              <a:buNone/>
            </a:pPr>
            <a:endParaRPr lang="es-E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64100" y="1905000"/>
            <a:ext cx="3811588" cy="731838"/>
          </a:xfrm>
          <a:solidFill>
            <a:schemeClr val="tx1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buFontTx/>
              <a:buNone/>
            </a:pPr>
            <a:r>
              <a:rPr lang="es-EC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ASPECTO MOTOR</a:t>
            </a:r>
            <a:endParaRPr lang="es-E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684213" y="3273425"/>
            <a:ext cx="3811587" cy="7318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s-EC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Recepción del lenguaje</a:t>
            </a:r>
            <a:endParaRPr lang="es-E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4875213" y="3273425"/>
            <a:ext cx="3811587" cy="7318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s-EC" sz="2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Emisión del lenguaje</a:t>
            </a:r>
            <a:endParaRPr lang="es-ES" sz="28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684213" y="4784725"/>
            <a:ext cx="3811587" cy="7318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s-EC" sz="2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Oídos y ojos</a:t>
            </a:r>
            <a:endParaRPr lang="es-ES" sz="28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1146" name="Rectangle 10"/>
          <p:cNvSpPr>
            <a:spLocks noChangeArrowheads="1"/>
          </p:cNvSpPr>
          <p:nvPr/>
        </p:nvSpPr>
        <p:spPr bwMode="auto">
          <a:xfrm>
            <a:off x="4875213" y="4784725"/>
            <a:ext cx="3811587" cy="7318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s-EC" sz="24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Vocalización y su control</a:t>
            </a:r>
            <a:endParaRPr lang="es-ES" sz="24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_tradnl" sz="3200">
                <a:latin typeface="Verdana" pitchFamily="34" charset="0"/>
              </a:rPr>
              <a:t>PENSAMIENTOS, CONCIENCIA Y MEMORIA</a:t>
            </a:r>
            <a:endParaRPr lang="es-ES" sz="3200">
              <a:latin typeface="Verdana" pitchFamily="34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832"/>
            <a:ext cx="3671639" cy="4114081"/>
          </a:xfrm>
        </p:spPr>
        <p:txBody>
          <a:bodyPr>
            <a:normAutofit/>
          </a:bodyPr>
          <a:lstStyle/>
          <a:p>
            <a:pPr algn="just"/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Pensamiento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 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es el resultado de un patrón de estimulación de la corteza cerebral, el tálamo y el sistema 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límbico y formación reticular… “Teoría holística del pensamiento”</a:t>
            </a:r>
          </a:p>
          <a:p>
            <a:pPr algn="just"/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Al extirpar la corteza podemos aún pensar pero reduce la profundidad de pensamiento</a:t>
            </a:r>
          </a:p>
          <a:p>
            <a:pPr algn="just"/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Conciencia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: flujo continuo de conocimiento sobre el medio o sobre nuestros pensamientos sucesivos</a:t>
            </a: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916832"/>
            <a:ext cx="4248472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_tradnl" sz="2800" dirty="0">
                <a:latin typeface="Verdana" pitchFamily="34" charset="0"/>
              </a:rPr>
              <a:t>Memoria: papel de la facilitación e inhibición sinápticas</a:t>
            </a:r>
            <a:endParaRPr lang="es-ES" sz="2800" dirty="0">
              <a:latin typeface="Verdana" pitchFamily="34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es-ES_tradnl" sz="1800" dirty="0">
                <a:solidFill>
                  <a:schemeClr val="hlink"/>
                </a:solidFill>
                <a:latin typeface="Verdana" pitchFamily="34" charset="0"/>
              </a:rPr>
              <a:t>La memoria </a:t>
            </a: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(</a:t>
            </a:r>
            <a:r>
              <a:rPr lang="es-ES_tradnl" sz="1800" i="1" dirty="0" smtClean="0">
                <a:solidFill>
                  <a:schemeClr val="hlink"/>
                </a:solidFill>
                <a:latin typeface="Verdana" pitchFamily="34" charset="0"/>
              </a:rPr>
              <a:t>un recuerdo</a:t>
            </a: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) deriva </a:t>
            </a:r>
            <a:r>
              <a:rPr lang="es-ES_tradnl" sz="1800" dirty="0">
                <a:solidFill>
                  <a:schemeClr val="hlink"/>
                </a:solidFill>
                <a:latin typeface="Verdana" pitchFamily="34" charset="0"/>
              </a:rPr>
              <a:t>de las variaciones de la transmisión sináptica entre neuronas como resultado de la actividad neuronal previa. </a:t>
            </a:r>
          </a:p>
          <a:p>
            <a:pPr algn="just">
              <a:lnSpc>
                <a:spcPct val="90000"/>
              </a:lnSpc>
            </a:pPr>
            <a:endParaRPr lang="es-ES_tradnl" sz="1800" dirty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Las </a:t>
            </a:r>
            <a:r>
              <a:rPr lang="es-ES_tradnl" sz="1800" dirty="0">
                <a:solidFill>
                  <a:schemeClr val="hlink"/>
                </a:solidFill>
                <a:latin typeface="Verdana" pitchFamily="34" charset="0"/>
              </a:rPr>
              <a:t>vías nuevas o </a:t>
            </a: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facilitadas se </a:t>
            </a:r>
            <a:r>
              <a:rPr lang="es-ES_tradnl" sz="1800" dirty="0">
                <a:solidFill>
                  <a:schemeClr val="hlink"/>
                </a:solidFill>
                <a:latin typeface="Verdana" pitchFamily="34" charset="0"/>
              </a:rPr>
              <a:t>denominan huellas de la memoria</a:t>
            </a: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.</a:t>
            </a:r>
          </a:p>
          <a:p>
            <a:pPr algn="just">
              <a:lnSpc>
                <a:spcPct val="90000"/>
              </a:lnSpc>
              <a:buNone/>
            </a:pPr>
            <a:endParaRPr lang="es-ES_tradnl" sz="18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  <a:buNone/>
            </a:pPr>
            <a:endParaRPr lang="es-ES_tradnl" sz="18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1800" u="sng" dirty="0" smtClean="0">
                <a:solidFill>
                  <a:schemeClr val="hlink"/>
                </a:solidFill>
                <a:latin typeface="Verdana" pitchFamily="34" charset="0"/>
              </a:rPr>
              <a:t>Memoria Positiva y Negativa: </a:t>
            </a: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-Sensibilización- o -Habituación- de la transmisión sináptica y Facilitación</a:t>
            </a:r>
          </a:p>
          <a:p>
            <a:pPr algn="just">
              <a:lnSpc>
                <a:spcPct val="90000"/>
              </a:lnSpc>
              <a:buNone/>
            </a:pPr>
            <a:endParaRPr lang="es-ES_tradnl" sz="1800" u="sng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Cerebro tiene la capacidad de aprender e ignorar información sin importancia(habituación o memoria negativa)</a:t>
            </a:r>
          </a:p>
          <a:p>
            <a:pPr algn="just">
              <a:lnSpc>
                <a:spcPct val="90000"/>
              </a:lnSpc>
              <a:buNone/>
            </a:pPr>
            <a:endParaRPr lang="es-ES_tradnl" sz="18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es-ES_tradnl" sz="1800" dirty="0" smtClean="0">
                <a:solidFill>
                  <a:schemeClr val="hlink"/>
                </a:solidFill>
                <a:latin typeface="Verdana" pitchFamily="34" charset="0"/>
              </a:rPr>
              <a:t>El Cerebro puede almacenar las huellas de memoria a través de facilitación/sensibilización de la memoria</a:t>
            </a:r>
            <a:endParaRPr lang="es-ES_tradnl" sz="1800" dirty="0">
              <a:solidFill>
                <a:schemeClr val="hlink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plys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457333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media.cineblog.it/0/031/Turbo-secondo-trailer-italiano-per-il-nuovo-cartoon-DreamWorks-2-620x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772816"/>
            <a:ext cx="3571596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_tradnl" sz="1600" dirty="0">
                <a:solidFill>
                  <a:srgbClr val="FFC000"/>
                </a:solidFill>
                <a:latin typeface="Verdana" pitchFamily="34" charset="0"/>
              </a:rPr>
              <a:t>Algunos recuerdos se pierden después de unos segundos, mientras otros duran horas, días, meses o </a:t>
            </a:r>
            <a:r>
              <a:rPr lang="es-ES_tradnl" sz="1600" dirty="0" smtClean="0">
                <a:solidFill>
                  <a:srgbClr val="FFC000"/>
                </a:solidFill>
                <a:latin typeface="Verdana" pitchFamily="34" charset="0"/>
              </a:rPr>
              <a:t>años... </a:t>
            </a:r>
            <a:endParaRPr lang="es-ES" sz="1600" dirty="0">
              <a:solidFill>
                <a:srgbClr val="FFC000"/>
              </a:solidFill>
              <a:latin typeface="Verdana" pitchFamily="34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457200" indent="-457200" algn="just">
              <a:lnSpc>
                <a:spcPct val="90000"/>
              </a:lnSpc>
              <a:buFontTx/>
              <a:buNone/>
            </a:pP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Se han descrito 3 categorías de memoria:</a:t>
            </a:r>
          </a:p>
          <a:p>
            <a:pPr marL="457200" indent="-457200" algn="just">
              <a:lnSpc>
                <a:spcPct val="90000"/>
              </a:lnSpc>
              <a:buFont typeface="Tahoma" pitchFamily="34" charset="0"/>
              <a:buAutoNum type="arabicPeriod"/>
            </a:pP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1600" b="1" dirty="0">
                <a:solidFill>
                  <a:schemeClr val="hlink"/>
                </a:solidFill>
                <a:latin typeface="Verdana" pitchFamily="34" charset="0"/>
              </a:rPr>
              <a:t>memoria a corto </a:t>
            </a: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plazo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: segundos o máximo minutos</a:t>
            </a: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memoria </a:t>
            </a:r>
            <a:r>
              <a:rPr lang="es-ES_tradnl" sz="1600" b="1" dirty="0">
                <a:solidFill>
                  <a:schemeClr val="hlink"/>
                </a:solidFill>
                <a:latin typeface="Verdana" pitchFamily="34" charset="0"/>
              </a:rPr>
              <a:t>a </a:t>
            </a: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mediano plazo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: días 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o 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semanas 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pero 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se desvanece</a:t>
            </a:r>
          </a:p>
          <a:p>
            <a:pPr marL="457200" indent="-457200" algn="just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memoria </a:t>
            </a:r>
            <a:r>
              <a:rPr lang="es-ES_tradnl" sz="1600" b="1" dirty="0">
                <a:solidFill>
                  <a:schemeClr val="hlink"/>
                </a:solidFill>
                <a:latin typeface="Verdana" pitchFamily="34" charset="0"/>
              </a:rPr>
              <a:t>a largo </a:t>
            </a: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plazo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: una 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vez almacenada puede recordarse durante años o toda la vida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.</a:t>
            </a:r>
          </a:p>
          <a:p>
            <a:pPr marL="457200" indent="-457200" algn="just">
              <a:lnSpc>
                <a:spcPct val="90000"/>
              </a:lnSpc>
              <a:buFont typeface="Tahoma" pitchFamily="34" charset="0"/>
              <a:buAutoNum type="arabicPeriod"/>
            </a:pP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-memoria operativa(</a:t>
            </a:r>
            <a:r>
              <a:rPr lang="es-ES_tradnl" sz="1600" dirty="0" err="1" smtClean="0">
                <a:solidFill>
                  <a:schemeClr val="hlink"/>
                </a:solidFill>
                <a:latin typeface="Verdana" pitchFamily="34" charset="0"/>
              </a:rPr>
              <a:t>prefrontal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, corto plazo, desaparece al resolver el problema)</a:t>
            </a:r>
          </a:p>
          <a:p>
            <a:pPr marL="457200" indent="-457200" algn="just">
              <a:lnSpc>
                <a:spcPct val="90000"/>
              </a:lnSpc>
              <a:buNone/>
            </a:pP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None/>
            </a:pP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None/>
            </a:pP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-Según el tipo de información almacenada, la memoria se divide en:</a:t>
            </a:r>
          </a:p>
          <a:p>
            <a:pPr marL="457200" indent="-457200" algn="just">
              <a:lnSpc>
                <a:spcPct val="90000"/>
              </a:lnSpc>
              <a:buNone/>
            </a:pP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1)Memoria Declarativa</a:t>
            </a: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Detalles de un pensamiento integral(nombres, fechas, sabores, colores)</a:t>
            </a: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es-ES_tradnl" sz="1600" b="1" dirty="0" smtClean="0">
                <a:solidFill>
                  <a:schemeClr val="hlink"/>
                </a:solidFill>
                <a:latin typeface="Verdana" pitchFamily="34" charset="0"/>
              </a:rPr>
              <a:t>2)Memoria Procedimental</a:t>
            </a: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Actividades y Habilidades (detalles del proceso)</a:t>
            </a: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Clasificación de la memoria</a:t>
            </a:r>
            <a:endParaRPr lang="es-EC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9597773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18284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049338"/>
          </a:xfrm>
        </p:spPr>
        <p:txBody>
          <a:bodyPr/>
          <a:lstStyle/>
          <a:p>
            <a:r>
              <a:rPr lang="es-ES_tradnl" sz="3200" dirty="0">
                <a:latin typeface="Verdana" pitchFamily="34" charset="0"/>
              </a:rPr>
              <a:t>Memoria a corto </a:t>
            </a:r>
            <a:r>
              <a:rPr lang="es-ES_tradnl" sz="3200" dirty="0" smtClean="0">
                <a:latin typeface="Verdana" pitchFamily="34" charset="0"/>
              </a:rPr>
              <a:t>plazo....</a:t>
            </a:r>
            <a:endParaRPr lang="es-ES" sz="3200" dirty="0">
              <a:latin typeface="Verdana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557338"/>
            <a:ext cx="3312368" cy="4751387"/>
          </a:xfrm>
        </p:spPr>
        <p:txBody>
          <a:bodyPr>
            <a:normAutofit/>
          </a:bodyPr>
          <a:lstStyle/>
          <a:p>
            <a:pPr marL="457200" indent="-457200">
              <a:lnSpc>
                <a:spcPct val="80000"/>
              </a:lnSpc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Recuerdo de 7 a 10 cifras o hechos</a:t>
            </a:r>
          </a:p>
          <a:p>
            <a:pPr marL="457200" indent="-457200">
              <a:lnSpc>
                <a:spcPct val="80000"/>
              </a:lnSpc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Pocos segundos o minutos</a:t>
            </a:r>
          </a:p>
          <a:p>
            <a:pPr marL="457200" indent="-457200">
              <a:lnSpc>
                <a:spcPct val="80000"/>
              </a:lnSpc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2 teorías intentan explicarla:</a:t>
            </a:r>
          </a:p>
          <a:p>
            <a:pPr marL="457200" indent="-457200">
              <a:lnSpc>
                <a:spcPct val="80000"/>
              </a:lnSpc>
            </a:pP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80000"/>
              </a:lnSpc>
              <a:buFont typeface="+mj-lt"/>
              <a:buAutoNum type="arabicPeriod"/>
            </a:pP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Se debe a una actividad neuronal continua en un circuito 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reverberante</a:t>
            </a: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80000"/>
              </a:lnSpc>
              <a:buFont typeface="Tahoma" pitchFamily="34" charset="0"/>
              <a:buAutoNum type="arabicPeriod"/>
            </a:pP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80000"/>
              </a:lnSpc>
              <a:buFont typeface="Tahoma" pitchFamily="34" charset="0"/>
              <a:buAutoNum type="arabicPeriod"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Resultado 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de la 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facilitación o inhibición </a:t>
            </a:r>
            <a:r>
              <a:rPr lang="es-ES_tradnl" sz="1600" dirty="0" err="1" smtClean="0">
                <a:solidFill>
                  <a:schemeClr val="hlink"/>
                </a:solidFill>
                <a:latin typeface="Verdana" pitchFamily="34" charset="0"/>
              </a:rPr>
              <a:t>presinápticos</a:t>
            </a: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 por los neurotransmisores liberados en los terminales</a:t>
            </a:r>
            <a:endParaRPr lang="es-ES_tradnl" sz="1600" dirty="0">
              <a:solidFill>
                <a:schemeClr val="hlink"/>
              </a:solidFill>
              <a:latin typeface="Verdana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700808"/>
            <a:ext cx="4752528" cy="3780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200" dirty="0">
                <a:latin typeface="Verdana" pitchFamily="34" charset="0"/>
              </a:rPr>
              <a:t>Memoria a </a:t>
            </a:r>
            <a:r>
              <a:rPr lang="es-ES_tradnl" sz="3200" dirty="0" smtClean="0">
                <a:latin typeface="Verdana" pitchFamily="34" charset="0"/>
              </a:rPr>
              <a:t>Mediano Plazo</a:t>
            </a:r>
            <a:endParaRPr lang="es-ES" sz="3200" dirty="0">
              <a:latin typeface="Verdana" pitchFamily="34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556792"/>
            <a:ext cx="3826768" cy="462560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Muchos minutos o semanas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Desaparecen a menos que se activen varias huellas de memoria para que sean permanentes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Resultado 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de alteraciones químicas o físicas temporales en la membrana </a:t>
            </a:r>
            <a:r>
              <a:rPr lang="es-ES_tradnl" sz="1600" dirty="0" err="1">
                <a:solidFill>
                  <a:schemeClr val="hlink"/>
                </a:solidFill>
                <a:latin typeface="Verdana" pitchFamily="34" charset="0"/>
              </a:rPr>
              <a:t>presináptica</a:t>
            </a:r>
            <a:r>
              <a:rPr lang="es-ES_tradnl" sz="1600" dirty="0">
                <a:solidFill>
                  <a:schemeClr val="hlink"/>
                </a:solidFill>
                <a:latin typeface="Verdana" pitchFamily="34" charset="0"/>
              </a:rPr>
              <a:t> o en la </a:t>
            </a:r>
            <a:r>
              <a:rPr lang="es-ES_tradnl" sz="1600" dirty="0" err="1" smtClean="0">
                <a:solidFill>
                  <a:schemeClr val="hlink"/>
                </a:solidFill>
                <a:latin typeface="Verdana" pitchFamily="34" charset="0"/>
              </a:rPr>
              <a:t>postsináptica</a:t>
            </a:r>
            <a:endParaRPr lang="es-ES_tradnl" sz="16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_tradnl" sz="1600" dirty="0" smtClean="0">
                <a:solidFill>
                  <a:schemeClr val="hlink"/>
                </a:solidFill>
                <a:latin typeface="Verdana" pitchFamily="34" charset="0"/>
              </a:rPr>
              <a:t>Habituación: Cierre de Canales de Ca2+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3577" r="3696" b="14064"/>
          <a:stretch>
            <a:fillRect/>
          </a:stretch>
        </p:blipFill>
        <p:spPr>
          <a:xfrm>
            <a:off x="4860032" y="2780928"/>
            <a:ext cx="4032945" cy="2952328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  <p:cxnSp>
        <p:nvCxnSpPr>
          <p:cNvPr id="6" name="5 Conector recto de flecha"/>
          <p:cNvCxnSpPr/>
          <p:nvPr/>
        </p:nvCxnSpPr>
        <p:spPr>
          <a:xfrm flipH="1" flipV="1">
            <a:off x="6300192" y="4941168"/>
            <a:ext cx="72008" cy="14401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5652120" y="630932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dirty="0" smtClean="0"/>
              <a:t>Habituación</a:t>
            </a:r>
            <a:endParaRPr lang="es-ES" dirty="0"/>
          </a:p>
        </p:txBody>
      </p:sp>
      <p:cxnSp>
        <p:nvCxnSpPr>
          <p:cNvPr id="9" name="8 Conector recto de flecha"/>
          <p:cNvCxnSpPr/>
          <p:nvPr/>
        </p:nvCxnSpPr>
        <p:spPr>
          <a:xfrm rot="10020000" flipV="1">
            <a:off x="5996395" y="2342138"/>
            <a:ext cx="1368152" cy="12961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6156176" y="1772816"/>
            <a:ext cx="2585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200" dirty="0" smtClean="0"/>
              <a:t>Facilitación (por un impulso nocivo), </a:t>
            </a:r>
          </a:p>
          <a:p>
            <a:r>
              <a:rPr lang="es-GT" sz="1200" dirty="0" smtClean="0"/>
              <a:t>con el neurotransmisor  dura semanas</a:t>
            </a:r>
            <a:endParaRPr lang="es-ES" sz="1200" dirty="0"/>
          </a:p>
        </p:txBody>
      </p:sp>
      <p:sp>
        <p:nvSpPr>
          <p:cNvPr id="11" name="10 Elipse"/>
          <p:cNvSpPr/>
          <p:nvPr/>
        </p:nvSpPr>
        <p:spPr>
          <a:xfrm>
            <a:off x="6156176" y="3068960"/>
            <a:ext cx="1224136" cy="6480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4572000" y="4437112"/>
            <a:ext cx="1224136" cy="6480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481737"/>
            <a:ext cx="3168352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/>
              <a:t>Anatomía fisiológica de la Corteza  Cerebral</a:t>
            </a: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5400600" cy="4968552"/>
          </a:xfrm>
        </p:spPr>
        <p:txBody>
          <a:bodyPr>
            <a:normAutofit/>
          </a:bodyPr>
          <a:lstStyle/>
          <a:p>
            <a:pPr algn="just"/>
            <a:r>
              <a:rPr lang="es-GT" sz="1800" dirty="0" smtClean="0"/>
              <a:t>Las 6 capas de la corteza cerebral contienen diversos tipos de neuronas:</a:t>
            </a:r>
          </a:p>
          <a:p>
            <a:pPr algn="just">
              <a:buNone/>
            </a:pPr>
            <a:r>
              <a:rPr lang="es-GT" sz="1600" i="1" dirty="0" smtClean="0"/>
              <a:t>1)Células de los Granos (o células estrelladas)</a:t>
            </a:r>
          </a:p>
          <a:p>
            <a:pPr algn="just">
              <a:buNone/>
            </a:pPr>
            <a:r>
              <a:rPr lang="es-GT" sz="1600" dirty="0" smtClean="0"/>
              <a:t>Axones cortos</a:t>
            </a:r>
            <a:r>
              <a:rPr lang="es-GT" sz="1600" i="1" dirty="0" smtClean="0"/>
              <a:t>(funcionan como </a:t>
            </a:r>
            <a:r>
              <a:rPr lang="es-GT" sz="1600" i="1" dirty="0" err="1" smtClean="0"/>
              <a:t>interneuronas</a:t>
            </a:r>
            <a:r>
              <a:rPr lang="es-GT" sz="1600" i="1" dirty="0" smtClean="0"/>
              <a:t>)</a:t>
            </a:r>
            <a:r>
              <a:rPr lang="es-GT" sz="1600" dirty="0" smtClean="0"/>
              <a:t> excitadoras(</a:t>
            </a:r>
            <a:r>
              <a:rPr lang="es-GT" sz="1600" dirty="0" err="1" smtClean="0"/>
              <a:t>Glutamato</a:t>
            </a:r>
            <a:r>
              <a:rPr lang="es-GT" sz="1600" dirty="0" smtClean="0"/>
              <a:t>) y otras son inhibidoras(GABA); ocupan tanto corteza motora como sensitiva y de asociación</a:t>
            </a:r>
            <a:endParaRPr lang="es-GT" sz="1600" i="1" dirty="0" smtClean="0"/>
          </a:p>
          <a:p>
            <a:pPr algn="just">
              <a:buNone/>
            </a:pPr>
            <a:r>
              <a:rPr lang="es-GT" sz="1600" i="1" dirty="0" smtClean="0"/>
              <a:t>2)Células Fusiformes</a:t>
            </a:r>
          </a:p>
          <a:p>
            <a:pPr algn="just">
              <a:buNone/>
            </a:pPr>
            <a:r>
              <a:rPr lang="es-GT" sz="1600" i="1" dirty="0" smtClean="0"/>
              <a:t>                                                     Ambas son las </a:t>
            </a:r>
            <a:r>
              <a:rPr lang="es-GT" sz="1600" i="1" dirty="0" err="1" smtClean="0"/>
              <a:t>Eferencias</a:t>
            </a:r>
            <a:r>
              <a:rPr lang="es-GT" sz="1600" i="1" dirty="0" smtClean="0"/>
              <a:t> de la</a:t>
            </a:r>
            <a:endParaRPr lang="es-GT" sz="1600" dirty="0" smtClean="0"/>
          </a:p>
          <a:p>
            <a:pPr algn="just">
              <a:buNone/>
            </a:pPr>
            <a:r>
              <a:rPr lang="es-GT" sz="1600" i="1" dirty="0" smtClean="0"/>
              <a:t>3)Células Piramidales           corteza</a:t>
            </a:r>
          </a:p>
          <a:p>
            <a:pPr algn="just">
              <a:buNone/>
            </a:pPr>
            <a:endParaRPr lang="es-GT" sz="1600" i="1" dirty="0" smtClean="0"/>
          </a:p>
          <a:p>
            <a:pPr algn="just">
              <a:buNone/>
            </a:pPr>
            <a:r>
              <a:rPr lang="es-GT" sz="1600" dirty="0" smtClean="0"/>
              <a:t>Grandes y más abundantes que las  fusiformes</a:t>
            </a:r>
          </a:p>
          <a:p>
            <a:pPr algn="just">
              <a:buNone/>
            </a:pPr>
            <a:r>
              <a:rPr lang="es-GT" sz="1400" dirty="0" smtClean="0"/>
              <a:t>Las señales SENSITIVAS que llegan a la corteza llegan a la capa IV.</a:t>
            </a:r>
          </a:p>
          <a:p>
            <a:pPr algn="just">
              <a:buNone/>
            </a:pPr>
            <a:r>
              <a:rPr lang="es-GT" sz="1400" dirty="0" smtClean="0"/>
              <a:t>Las Señales EFERENTES desde la corteza salen desde la capa V y VI.</a:t>
            </a:r>
          </a:p>
          <a:p>
            <a:pPr algn="just">
              <a:buNone/>
            </a:pPr>
            <a:r>
              <a:rPr lang="es-GT" sz="1400" dirty="0" smtClean="0"/>
              <a:t>Las fibras más grandes que van al tronco y médula nacen en la capa V.</a:t>
            </a:r>
          </a:p>
          <a:p>
            <a:pPr algn="just">
              <a:buNone/>
            </a:pPr>
            <a:r>
              <a:rPr lang="es-GT" sz="1400" dirty="0" smtClean="0"/>
              <a:t>Las fibras  que se dirigen al tálamo surgen en la capa VI.</a:t>
            </a:r>
          </a:p>
          <a:p>
            <a:pPr algn="just">
              <a:buNone/>
            </a:pPr>
            <a:r>
              <a:rPr lang="es-GT" sz="1400" dirty="0" smtClean="0"/>
              <a:t>Las funciones asociativas </a:t>
            </a:r>
            <a:r>
              <a:rPr lang="es-GT" sz="1400" dirty="0" err="1" smtClean="0"/>
              <a:t>INTRAcorticales</a:t>
            </a:r>
            <a:r>
              <a:rPr lang="es-GT" sz="1400" dirty="0" smtClean="0"/>
              <a:t> se realizan en  I, II y III.</a:t>
            </a:r>
          </a:p>
          <a:p>
            <a:pPr algn="just">
              <a:buNone/>
            </a:pPr>
            <a:r>
              <a:rPr lang="es-GT" sz="1400" dirty="0" smtClean="0"/>
              <a:t>Sistema TÁLAMO-CORTICAL (íntima relación)</a:t>
            </a:r>
          </a:p>
          <a:p>
            <a:pPr algn="just">
              <a:buNone/>
            </a:pPr>
            <a:r>
              <a:rPr lang="es-GT" sz="1400" dirty="0" smtClean="0"/>
              <a:t>Todas las vías sensitivas que llegan a la corteza cerebral atraviesan siempre el Tálamo, EXCEPTO algunas vías del olfato.</a:t>
            </a:r>
          </a:p>
        </p:txBody>
      </p:sp>
      <p:sp>
        <p:nvSpPr>
          <p:cNvPr id="4" name="3 Cerrar llave"/>
          <p:cNvSpPr/>
          <p:nvPr/>
        </p:nvSpPr>
        <p:spPr>
          <a:xfrm>
            <a:off x="2339752" y="3573016"/>
            <a:ext cx="144016" cy="648072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>
          <a:xfrm>
            <a:off x="5940152" y="1556792"/>
            <a:ext cx="3203849" cy="5301208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sz="half" idx="1"/>
          </p:nvPr>
        </p:nvGraphicFramePr>
        <p:xfrm>
          <a:off x="457200" y="1484784"/>
          <a:ext cx="8291264" cy="49128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 cstate="print">
            <a:lum contrast="12000"/>
          </a:blip>
          <a:srcRect l="3577" r="3696" b="14064"/>
          <a:stretch>
            <a:fillRect/>
          </a:stretch>
        </p:blipFill>
        <p:spPr>
          <a:xfrm>
            <a:off x="0" y="0"/>
            <a:ext cx="4032945" cy="2952328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  <p:sp>
        <p:nvSpPr>
          <p:cNvPr id="9" name="8 Elipse"/>
          <p:cNvSpPr/>
          <p:nvPr/>
        </p:nvSpPr>
        <p:spPr>
          <a:xfrm>
            <a:off x="323528" y="1340768"/>
            <a:ext cx="1656184" cy="79208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3968" y="155448"/>
            <a:ext cx="4402832" cy="1252728"/>
          </a:xfrm>
        </p:spPr>
        <p:txBody>
          <a:bodyPr>
            <a:normAutofit/>
          </a:bodyPr>
          <a:lstStyle/>
          <a:p>
            <a:pPr algn="ctr"/>
            <a:r>
              <a:rPr lang="es-ES_tradnl" sz="2400" dirty="0">
                <a:latin typeface="Verdana" pitchFamily="34" charset="0"/>
              </a:rPr>
              <a:t>Memoria a </a:t>
            </a:r>
            <a:r>
              <a:rPr lang="es-ES_tradnl" sz="2400" dirty="0" smtClean="0">
                <a:latin typeface="Verdana" pitchFamily="34" charset="0"/>
              </a:rPr>
              <a:t>Mediano Plazo (facilitación)</a:t>
            </a:r>
            <a:endParaRPr lang="es-ES" sz="2400" dirty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200" dirty="0">
                <a:latin typeface="Verdana" pitchFamily="34" charset="0"/>
              </a:rPr>
              <a:t>Memoria a largo </a:t>
            </a:r>
            <a:r>
              <a:rPr lang="es-ES_tradnl" sz="3200" dirty="0" smtClean="0">
                <a:latin typeface="Verdana" pitchFamily="34" charset="0"/>
              </a:rPr>
              <a:t>plazo</a:t>
            </a:r>
            <a:endParaRPr lang="es-ES" sz="3200" dirty="0">
              <a:latin typeface="Verdana" pitchFamily="34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5191"/>
            <a:ext cx="4618856" cy="4625609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lnSpc>
                <a:spcPct val="90000"/>
              </a:lnSpc>
            </a:pP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Se cree 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que es resultado 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de cambios estructurales en 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la sinapsis(físicos, no químicos), que 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mejoran o suprimen la conducción de la señal. </a:t>
            </a:r>
          </a:p>
          <a:p>
            <a:pPr marL="457200" indent="-457200">
              <a:lnSpc>
                <a:spcPct val="90000"/>
              </a:lnSpc>
            </a:pPr>
            <a:endParaRPr lang="es-ES_tradnl" sz="2400" dirty="0">
              <a:solidFill>
                <a:schemeClr val="hlink"/>
              </a:solidFill>
              <a:latin typeface="Verdana" pitchFamily="34" charset="0"/>
            </a:endParaRPr>
          </a:p>
          <a:p>
            <a:pPr marL="457200" indent="-457200">
              <a:lnSpc>
                <a:spcPct val="90000"/>
              </a:lnSpc>
            </a:pP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Estos cambios estructurales incluyen: </a:t>
            </a:r>
          </a:p>
          <a:p>
            <a:pPr marL="838200" lvl="1" indent="-381000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2000" dirty="0">
                <a:solidFill>
                  <a:schemeClr val="hlink"/>
                </a:solidFill>
                <a:latin typeface="Arial" charset="0"/>
              </a:rPr>
              <a:t>↑</a:t>
            </a:r>
            <a:r>
              <a:rPr lang="es-ES_tradnl" sz="2000" dirty="0">
                <a:solidFill>
                  <a:schemeClr val="hlink"/>
                </a:solidFill>
                <a:latin typeface="Verdana" pitchFamily="34" charset="0"/>
              </a:rPr>
              <a:t> </a:t>
            </a: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de los puntos de liberación </a:t>
            </a:r>
            <a:r>
              <a:rPr lang="es-ES_tradnl" sz="2000" dirty="0">
                <a:solidFill>
                  <a:schemeClr val="hlink"/>
                </a:solidFill>
                <a:latin typeface="Verdana" pitchFamily="34" charset="0"/>
              </a:rPr>
              <a:t>de </a:t>
            </a: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vesículas </a:t>
            </a:r>
            <a:endParaRPr lang="es-ES_tradnl" sz="2000" dirty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2000" dirty="0" smtClean="0">
                <a:solidFill>
                  <a:schemeClr val="hlink"/>
                </a:solidFill>
                <a:latin typeface="Arial" charset="0"/>
              </a:rPr>
              <a:t>↑</a:t>
            </a: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 de vesículas liberadas</a:t>
            </a:r>
            <a:endParaRPr lang="es-ES_tradnl" sz="2000" dirty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2000" dirty="0">
                <a:solidFill>
                  <a:schemeClr val="hlink"/>
                </a:solidFill>
                <a:latin typeface="Arial" charset="0"/>
              </a:rPr>
              <a:t>↑</a:t>
            </a:r>
            <a:r>
              <a:rPr lang="es-ES_tradnl" sz="2000" dirty="0">
                <a:solidFill>
                  <a:schemeClr val="hlink"/>
                </a:solidFill>
                <a:latin typeface="Verdana" pitchFamily="34" charset="0"/>
              </a:rPr>
              <a:t> </a:t>
            </a: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de terminales sinápticos</a:t>
            </a:r>
            <a:endParaRPr lang="es-ES_tradnl" sz="2000" dirty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90000"/>
              </a:lnSpc>
              <a:buFont typeface="Tahoma" pitchFamily="34" charset="0"/>
              <a:buAutoNum type="arabicPeriod"/>
            </a:pP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Cambios </a:t>
            </a:r>
            <a:r>
              <a:rPr lang="es-ES_tradnl" sz="2000" dirty="0">
                <a:solidFill>
                  <a:schemeClr val="hlink"/>
                </a:solidFill>
                <a:latin typeface="Verdana" pitchFamily="34" charset="0"/>
              </a:rPr>
              <a:t>de la </a:t>
            </a: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forma de las espinas dendríticas que permiten la transmisión de señales más potentes</a:t>
            </a:r>
          </a:p>
          <a:p>
            <a:pPr marL="838200" lvl="1" indent="-381000">
              <a:lnSpc>
                <a:spcPct val="90000"/>
              </a:lnSpc>
              <a:buNone/>
            </a:pPr>
            <a:endParaRPr lang="es-ES_tradnl" sz="20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marL="838200" lvl="1" indent="-381000">
              <a:lnSpc>
                <a:spcPct val="90000"/>
              </a:lnSpc>
              <a:buNone/>
            </a:pPr>
            <a:r>
              <a:rPr lang="es-ES_tradnl" sz="2000" dirty="0" smtClean="0">
                <a:solidFill>
                  <a:schemeClr val="hlink"/>
                </a:solidFill>
                <a:latin typeface="Verdana" pitchFamily="34" charset="0"/>
              </a:rPr>
              <a:t>El número de neuronas y sus conexiones varían durante el aprendizaje</a:t>
            </a:r>
          </a:p>
        </p:txBody>
      </p:sp>
      <p:pic>
        <p:nvPicPr>
          <p:cNvPr id="4" name="Picture 2" descr="http://1.bp.blogspot.com/-TROWGOhGfFI/Tbl779zmRFI/AAAAAAAAAEI/tEwoQgXhANE/s1600/Sinapsis+neuro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798" b="97303" l="1091" r="96909">
                        <a14:foregroundMark x1="16545" y1="33933" x2="62545" y2="57753"/>
                        <a14:foregroundMark x1="32727" y1="47640" x2="60727" y2="7191"/>
                        <a14:foregroundMark x1="62000" y1="11236" x2="54909" y2="51011"/>
                        <a14:foregroundMark x1="23455" y1="40000" x2="11273" y2="33483"/>
                        <a14:foregroundMark x1="58364" y1="27191" x2="68000" y2="4045"/>
                        <a14:foregroundMark x1="56182" y1="2022" x2="76364" y2="4045"/>
                        <a14:foregroundMark x1="78727" y1="86742" x2="24545" y2="88539"/>
                        <a14:foregroundMark x1="5273" y1="78652" x2="19091" y2="95056"/>
                        <a14:foregroundMark x1="14727" y1="90787" x2="82182" y2="94607"/>
                        <a14:foregroundMark x1="74000" y1="79775" x2="38182" y2="78427"/>
                        <a14:foregroundMark x1="38182" y1="78427" x2="18545" y2="72135"/>
                        <a14:foregroundMark x1="18545" y1="72135" x2="8727" y2="67191"/>
                        <a14:foregroundMark x1="8727" y1="67191" x2="5818" y2="64045"/>
                        <a14:foregroundMark x1="2364" y1="66742" x2="1091" y2="85843"/>
                        <a14:foregroundMark x1="24909" y1="91685" x2="41091" y2="97303"/>
                        <a14:foregroundMark x1="80182" y1="88539" x2="96909" y2="97303"/>
                        <a14:foregroundMark x1="74909" y1="77753" x2="85636" y2="76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26678"/>
            <a:ext cx="4104456" cy="3734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rastreo de recuerdos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35150" y="5876925"/>
            <a:ext cx="55451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2400" i="1" dirty="0"/>
              <a:t>Rastreo de recuerdos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5554960" cy="1252728"/>
          </a:xfrm>
        </p:spPr>
        <p:txBody>
          <a:bodyPr>
            <a:normAutofit/>
          </a:bodyPr>
          <a:lstStyle/>
          <a:p>
            <a:pPr algn="ctr"/>
            <a:r>
              <a:rPr lang="es-ES_tradnl" sz="2400" dirty="0">
                <a:latin typeface="Verdana" pitchFamily="34" charset="0"/>
              </a:rPr>
              <a:t>Consolidación de la </a:t>
            </a:r>
            <a:r>
              <a:rPr lang="es-ES_tradnl" sz="2400" dirty="0" smtClean="0">
                <a:latin typeface="Verdana" pitchFamily="34" charset="0"/>
              </a:rPr>
              <a:t>memoria…</a:t>
            </a:r>
            <a:endParaRPr lang="es-ES" sz="2400" dirty="0">
              <a:latin typeface="Verdana" pitchFamily="34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76" y="1556793"/>
            <a:ext cx="4042792" cy="4968552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90000"/>
              </a:lnSpc>
            </a:pP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Proceso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en el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que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la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memoria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a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corto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plazo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se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transforma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en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memoria</a:t>
            </a:r>
            <a:r>
              <a:rPr lang="en-US" sz="2400" dirty="0" smtClean="0">
                <a:solidFill>
                  <a:schemeClr val="hlink"/>
                </a:solidFill>
                <a:latin typeface="Verdana" pitchFamily="34" charset="0"/>
              </a:rPr>
              <a:t> a largo </a:t>
            </a:r>
            <a:r>
              <a:rPr lang="en-US" sz="2400" dirty="0" err="1" smtClean="0">
                <a:solidFill>
                  <a:schemeClr val="hlink"/>
                </a:solidFill>
                <a:latin typeface="Verdana" pitchFamily="34" charset="0"/>
              </a:rPr>
              <a:t>plazo</a:t>
            </a:r>
            <a:endParaRPr lang="en-US" sz="24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endParaRPr lang="en-US" sz="24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Se 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requieren de 5 a 10 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min para una 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consolidación mínima, mientras 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que es 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necesaria una hora 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ó más para una consolidación profunda </a:t>
            </a:r>
            <a:endParaRPr lang="es-ES_tradnl" sz="2400" dirty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endParaRPr lang="es-ES_tradnl" sz="2400" dirty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El 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mecanismo de </a:t>
            </a:r>
            <a:r>
              <a:rPr lang="es-ES_tradnl" sz="2400" u="sng" dirty="0">
                <a:solidFill>
                  <a:schemeClr val="hlink"/>
                </a:solidFill>
                <a:latin typeface="Verdana" pitchFamily="34" charset="0"/>
              </a:rPr>
              <a:t>repetición</a:t>
            </a:r>
            <a:r>
              <a:rPr lang="es-ES_tradnl" sz="2400" dirty="0">
                <a:solidFill>
                  <a:schemeClr val="hlink"/>
                </a:solidFill>
                <a:latin typeface="Verdana" pitchFamily="34" charset="0"/>
              </a:rPr>
              <a:t> 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mejora la transferencia de memoria a corto hasta  a largo plazo</a:t>
            </a:r>
          </a:p>
          <a:p>
            <a:pPr algn="just">
              <a:lnSpc>
                <a:spcPct val="90000"/>
              </a:lnSpc>
            </a:pPr>
            <a:endParaRPr lang="es-ES_tradnl" sz="24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Los recuerdos nuevos se codifican en clases diferentes de información para la consolidación (compara, relaciona, no sólo guarda al azar)</a:t>
            </a:r>
          </a:p>
          <a:p>
            <a:pPr algn="just">
              <a:lnSpc>
                <a:spcPct val="90000"/>
              </a:lnSpc>
              <a:buNone/>
            </a:pPr>
            <a:endParaRPr lang="es-ES_tradnl" sz="24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_tradnl" sz="2400" b="1" dirty="0" smtClean="0">
                <a:solidFill>
                  <a:schemeClr val="hlink"/>
                </a:solidFill>
                <a:latin typeface="Verdana" pitchFamily="34" charset="0"/>
              </a:rPr>
              <a:t>Hipocampo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(almacenamiento de recuerdos)</a:t>
            </a:r>
          </a:p>
          <a:p>
            <a:pPr algn="just">
              <a:lnSpc>
                <a:spcPct val="90000"/>
              </a:lnSpc>
              <a:buNone/>
            </a:pP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-Porción más medial del temporal</a:t>
            </a:r>
          </a:p>
          <a:p>
            <a:pPr algn="just">
              <a:lnSpc>
                <a:spcPct val="90000"/>
              </a:lnSpc>
              <a:buNone/>
            </a:pP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-amnesia </a:t>
            </a:r>
            <a:r>
              <a:rPr lang="es-ES_tradnl" sz="2400" dirty="0" err="1" smtClean="0">
                <a:solidFill>
                  <a:schemeClr val="hlink"/>
                </a:solidFill>
                <a:latin typeface="Verdana" pitchFamily="34" charset="0"/>
              </a:rPr>
              <a:t>anterógrada</a:t>
            </a: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 y no es importante para el aprendizaje reflejo o manual</a:t>
            </a:r>
          </a:p>
          <a:p>
            <a:pPr algn="just">
              <a:lnSpc>
                <a:spcPct val="90000"/>
              </a:lnSpc>
              <a:buNone/>
            </a:pPr>
            <a:endParaRPr lang="es-ES_tradnl" sz="2400" dirty="0" smtClean="0">
              <a:solidFill>
                <a:schemeClr val="hlink"/>
              </a:solidFill>
              <a:latin typeface="Verdana" pitchFamily="34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es-ES_tradnl" sz="2400" dirty="0" smtClean="0">
                <a:solidFill>
                  <a:schemeClr val="hlink"/>
                </a:solidFill>
                <a:latin typeface="Verdana" pitchFamily="34" charset="0"/>
              </a:rPr>
              <a:t>-Tálamo: amnesia retrógrada</a:t>
            </a:r>
            <a:endParaRPr lang="es-ES_tradnl" sz="2400" dirty="0">
              <a:solidFill>
                <a:schemeClr val="hlink"/>
              </a:solidFill>
              <a:latin typeface="Verdana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484784"/>
            <a:ext cx="471601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Jonathan\Downloads\Hippocamp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588224" cy="5301208"/>
          </a:xfrm>
          <a:prstGeom prst="rect">
            <a:avLst/>
          </a:prstGeom>
          <a:noFill/>
        </p:spPr>
      </p:pic>
      <p:pic>
        <p:nvPicPr>
          <p:cNvPr id="5" name="Picture 2" descr="http://www.fotosimagenes.org/imagenes/hipocampo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71800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anterógrad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496944" cy="626469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1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3730" name="Picture 2" descr="http://4.bp.blogspot.com/-3fTf2N21VtQ/UDgzlbYQptI/AAAAAAAAASw/_2I5gjiezZg/s1600/431157_514238881925722_13068124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C:\Users\ADVANCE\Desktop\gracia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76200">
            <a:solidFill>
              <a:srgbClr val="0070C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4032448" cy="1143000"/>
          </a:xfrm>
        </p:spPr>
        <p:txBody>
          <a:bodyPr>
            <a:normAutofit/>
          </a:bodyPr>
          <a:lstStyle/>
          <a:p>
            <a:r>
              <a:rPr lang="es-GT" sz="2400" dirty="0" smtClean="0"/>
              <a:t>Capas de la Corteza..</a:t>
            </a:r>
            <a:endParaRPr lang="es-ES" sz="2400" dirty="0"/>
          </a:p>
        </p:txBody>
      </p:sp>
      <p:pic>
        <p:nvPicPr>
          <p:cNvPr id="11266" name="Picture 2" descr="http://www.med.ufro.cl/Recursos/neuroanatomia/archivos/9_citoarquitectura_archivos/image3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4283968" cy="4824536"/>
          </a:xfrm>
          <a:prstGeom prst="rect">
            <a:avLst/>
          </a:prstGeom>
          <a:noFill/>
        </p:spPr>
      </p:pic>
      <p:pic>
        <p:nvPicPr>
          <p:cNvPr id="11268" name="Picture 4" descr="http://www.asociacioneducar.com/imagenes-cerebro/capas-corteza-cerebr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4156"/>
            <a:ext cx="4860032" cy="6593844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6876256" y="4725144"/>
            <a:ext cx="2267744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s-GT" sz="3200" dirty="0" smtClean="0"/>
              <a:t>A</a:t>
            </a:r>
            <a:endParaRPr lang="es-ES" sz="3200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6876256" y="3140968"/>
            <a:ext cx="22677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6876256" y="2060848"/>
            <a:ext cx="22677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6876256" y="2060848"/>
            <a:ext cx="0" cy="10801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9144000" y="2060848"/>
            <a:ext cx="0" cy="10801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0" y="3933056"/>
            <a:ext cx="4675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7127776" y="4653136"/>
            <a:ext cx="2016224" cy="73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400" dirty="0" smtClean="0">
                <a:solidFill>
                  <a:srgbClr val="FFFF00"/>
                </a:solidFill>
              </a:rPr>
              <a:t>La señal sensitiva entrante excita primero la capa IV</a:t>
            </a:r>
            <a:endParaRPr lang="es-ES" sz="1400" dirty="0">
              <a:solidFill>
                <a:srgbClr val="FFFF00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6948264" y="5805264"/>
            <a:ext cx="2016224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200" dirty="0" smtClean="0"/>
              <a:t>Capa II y III envían axones a </a:t>
            </a:r>
            <a:r>
              <a:rPr lang="es-GT" sz="1200" dirty="0" err="1" smtClean="0"/>
              <a:t>contralateral</a:t>
            </a:r>
            <a:r>
              <a:rPr lang="es-GT" sz="1200" dirty="0" smtClean="0"/>
              <a:t> a través del </a:t>
            </a:r>
            <a:r>
              <a:rPr lang="es-GT" sz="1200" i="1" dirty="0" smtClean="0"/>
              <a:t>cuerpo calloso</a:t>
            </a:r>
            <a:endParaRPr lang="es-E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/>
              <a:t>Funciones de Áreas Corticales Específicas</a:t>
            </a: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725817"/>
          </a:xfrm>
        </p:spPr>
        <p:txBody>
          <a:bodyPr>
            <a:normAutofit/>
          </a:bodyPr>
          <a:lstStyle/>
          <a:p>
            <a:pPr algn="just"/>
            <a:r>
              <a:rPr lang="es-GT" sz="1600" dirty="0" smtClean="0"/>
              <a:t>Las áreas motoras primarias tienen conexiones con músculos específicos para originar movimientos concretos. </a:t>
            </a:r>
          </a:p>
          <a:p>
            <a:pPr algn="just"/>
            <a:r>
              <a:rPr lang="es-GT" sz="1600" dirty="0" smtClean="0"/>
              <a:t>Las áreas sensitivas primarias detectan sensaciones concretas(visual, auditiva o somática).</a:t>
            </a:r>
          </a:p>
          <a:p>
            <a:pPr algn="just"/>
            <a:r>
              <a:rPr lang="es-GT" sz="1600" dirty="0" smtClean="0"/>
              <a:t>Las áreas secundarias interpretan las señales procedentes de las áreas primarias. (interpretan texturas, colores, ángulos, sonidos, etc.)</a:t>
            </a:r>
            <a:endParaRPr lang="es-ES" sz="16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 l="3185" r="3151" b="21519"/>
          <a:stretch>
            <a:fillRect/>
          </a:stretch>
        </p:blipFill>
        <p:spPr>
          <a:xfrm>
            <a:off x="2051720" y="3356992"/>
            <a:ext cx="4537075" cy="3501008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Áreas de Asociación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GT" dirty="0" smtClean="0"/>
              <a:t>Reciben y analizan información sensitiva y motora simultáneamente..</a:t>
            </a:r>
          </a:p>
          <a:p>
            <a:pPr marL="690372" indent="-571500" algn="just">
              <a:buFont typeface="+mj-lt"/>
              <a:buAutoNum type="romanUcPeriod"/>
            </a:pPr>
            <a:r>
              <a:rPr lang="es-GT" sz="2000" dirty="0" smtClean="0"/>
              <a:t>Área de Asociación </a:t>
            </a:r>
            <a:r>
              <a:rPr lang="es-GT" sz="2000" dirty="0" err="1" smtClean="0"/>
              <a:t>Parieto</a:t>
            </a:r>
            <a:r>
              <a:rPr lang="es-GT" sz="2000" dirty="0" smtClean="0"/>
              <a:t>-</a:t>
            </a:r>
            <a:r>
              <a:rPr lang="es-GT" sz="2000" dirty="0" err="1" smtClean="0"/>
              <a:t>Occipito</a:t>
            </a:r>
            <a:r>
              <a:rPr lang="es-GT" sz="2000" dirty="0" smtClean="0"/>
              <a:t>-Temporal</a:t>
            </a:r>
          </a:p>
          <a:p>
            <a:pPr marL="690372" indent="-571500" algn="just">
              <a:buFont typeface="+mj-lt"/>
              <a:buAutoNum type="romanLcPeriod"/>
            </a:pPr>
            <a:r>
              <a:rPr lang="es-GT" sz="2000" dirty="0" smtClean="0"/>
              <a:t>Análisis de las coordenadas espaciales del cuerpo</a:t>
            </a:r>
          </a:p>
          <a:p>
            <a:pPr marL="690372" indent="-571500" algn="just">
              <a:buFont typeface="+mj-lt"/>
              <a:buAutoNum type="romanLcPeriod"/>
            </a:pPr>
            <a:r>
              <a:rPr lang="es-GT" sz="2000" dirty="0" smtClean="0"/>
              <a:t>Área de </a:t>
            </a:r>
            <a:r>
              <a:rPr lang="es-GT" sz="2000" dirty="0" err="1" smtClean="0"/>
              <a:t>Wernicke</a:t>
            </a:r>
            <a:r>
              <a:rPr lang="es-GT" sz="2000" dirty="0" smtClean="0"/>
              <a:t>, comprensión del lenguaje</a:t>
            </a:r>
          </a:p>
          <a:p>
            <a:pPr marL="690372" indent="-571500" algn="just">
              <a:buFont typeface="+mj-lt"/>
              <a:buAutoNum type="romanLcPeriod"/>
            </a:pPr>
            <a:r>
              <a:rPr lang="es-GT" sz="2000" dirty="0" smtClean="0"/>
              <a:t>Área de Circunvolución Angular, procesamiento inicial del lenguaje visual (Lectura)</a:t>
            </a:r>
          </a:p>
          <a:p>
            <a:pPr marL="690372" indent="-571500" algn="just">
              <a:buFont typeface="+mj-lt"/>
              <a:buAutoNum type="romanLcPeriod"/>
            </a:pPr>
            <a:r>
              <a:rPr lang="es-GT" sz="2000" dirty="0" smtClean="0"/>
              <a:t>Área para la nominación de </a:t>
            </a:r>
            <a:r>
              <a:rPr lang="es-GT" sz="2000" dirty="0" smtClean="0"/>
              <a:t>objetos</a:t>
            </a:r>
            <a:endParaRPr lang="es-GT" sz="2000" dirty="0" smtClean="0"/>
          </a:p>
          <a:p>
            <a:pPr marL="690372" indent="-571500" algn="just">
              <a:buNone/>
            </a:pPr>
            <a:endParaRPr lang="es-GT" dirty="0" smtClean="0"/>
          </a:p>
          <a:p>
            <a:pPr marL="690372" indent="-571500" algn="just">
              <a:buFont typeface="+mj-lt"/>
              <a:buAutoNum type="romanUcPeriod" startAt="2"/>
            </a:pPr>
            <a:r>
              <a:rPr lang="es-GT" dirty="0" smtClean="0"/>
              <a:t>Área de Asociación </a:t>
            </a:r>
            <a:r>
              <a:rPr lang="es-GT" dirty="0" err="1" smtClean="0"/>
              <a:t>Prefrontal</a:t>
            </a:r>
            <a:endParaRPr lang="es-GT" dirty="0" smtClean="0"/>
          </a:p>
          <a:p>
            <a:pPr marL="690372" indent="-571500" algn="just">
              <a:buNone/>
            </a:pPr>
            <a:endParaRPr lang="es-GT" dirty="0" smtClean="0"/>
          </a:p>
          <a:p>
            <a:pPr marL="690372" indent="-571500" algn="just">
              <a:buFont typeface="+mj-lt"/>
              <a:buAutoNum type="romanUcPeriod" startAt="2"/>
            </a:pPr>
            <a:r>
              <a:rPr lang="es-GT" dirty="0" smtClean="0"/>
              <a:t>Área de Asociación Límbica</a:t>
            </a:r>
          </a:p>
          <a:p>
            <a:pPr marL="690372" indent="-571500" algn="just">
              <a:buFont typeface="+mj-lt"/>
              <a:buAutoNum type="romanUcPeriod" startAt="2"/>
            </a:pPr>
            <a:endParaRPr lang="es-GT" dirty="0" smtClean="0"/>
          </a:p>
          <a:p>
            <a:pPr marL="690372" indent="-571500" algn="just">
              <a:buFont typeface="+mj-lt"/>
              <a:buAutoNum type="romanUcPeriod" startAt="2"/>
            </a:pPr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Área de Asociación </a:t>
            </a:r>
            <a:r>
              <a:rPr lang="es-GT" sz="2400" dirty="0" err="1" smtClean="0"/>
              <a:t>Parieto</a:t>
            </a:r>
            <a:r>
              <a:rPr lang="es-GT" sz="2400" dirty="0" smtClean="0"/>
              <a:t>-</a:t>
            </a:r>
            <a:r>
              <a:rPr lang="es-GT" sz="2400" dirty="0" err="1" smtClean="0"/>
              <a:t>Occipito</a:t>
            </a:r>
            <a:r>
              <a:rPr lang="es-GT" sz="2400" dirty="0" smtClean="0"/>
              <a:t>-Temporal</a:t>
            </a:r>
            <a:br>
              <a:rPr lang="es-GT" sz="2400" dirty="0" smtClean="0"/>
            </a:b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484784"/>
            <a:ext cx="8229600" cy="4625609"/>
          </a:xfrm>
        </p:spPr>
        <p:txBody>
          <a:bodyPr>
            <a:normAutofit/>
          </a:bodyPr>
          <a:lstStyle/>
          <a:p>
            <a:r>
              <a:rPr lang="es-GT" sz="1400" dirty="0" smtClean="0"/>
              <a:t>Alto grado de interpretación de las áreas que la rodean</a:t>
            </a:r>
            <a:endParaRPr lang="es-ES" sz="1400" dirty="0"/>
          </a:p>
        </p:txBody>
      </p:sp>
      <p:pic>
        <p:nvPicPr>
          <p:cNvPr id="1026" name="Picture 2" descr="http://php.med.unsw.edu.au/medwiki/images/thumb/1/1a/Caudatecircuit3.jpg/350px-Caudatecircuit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5"/>
            <a:ext cx="4536504" cy="4824536"/>
          </a:xfrm>
          <a:prstGeom prst="rect">
            <a:avLst/>
          </a:prstGeom>
          <a:noFill/>
        </p:spPr>
      </p:pic>
      <p:pic>
        <p:nvPicPr>
          <p:cNvPr id="1028" name="Picture 4" descr="http://www.acbrown.com/neuro/Lectures/Assc/Figs/NrAssc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4283" y="1916832"/>
            <a:ext cx="4309717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es-GT" u="sng" dirty="0" smtClean="0"/>
              <a:t>Análisis de las coordenadas espaciales del cuerpo</a:t>
            </a:r>
          </a:p>
          <a:p>
            <a:pPr algn="just">
              <a:buNone/>
            </a:pPr>
            <a:r>
              <a:rPr lang="es-GT" dirty="0" smtClean="0"/>
              <a:t>-Recibe información VISUAL (corteza occipital posterior)y sensitiva(corteza parietal anterior)</a:t>
            </a:r>
          </a:p>
          <a:p>
            <a:pPr algn="just">
              <a:buNone/>
            </a:pPr>
            <a:r>
              <a:rPr lang="es-GT" dirty="0" smtClean="0"/>
              <a:t>-Calcular las coordenadas visuales, auditivas y corporales</a:t>
            </a:r>
          </a:p>
          <a:p>
            <a:pPr algn="just">
              <a:buNone/>
            </a:pPr>
            <a:endParaRPr lang="es-GT" dirty="0" smtClean="0"/>
          </a:p>
          <a:p>
            <a:pPr algn="just"/>
            <a:r>
              <a:rPr lang="es-GT" u="sng" dirty="0" smtClean="0"/>
              <a:t>Área de </a:t>
            </a:r>
            <a:r>
              <a:rPr lang="es-GT" u="sng" dirty="0" err="1" smtClean="0"/>
              <a:t>Wernicke</a:t>
            </a:r>
            <a:endParaRPr lang="es-GT" u="sng" dirty="0" smtClean="0"/>
          </a:p>
          <a:p>
            <a:pPr algn="just">
              <a:buNone/>
            </a:pPr>
            <a:r>
              <a:rPr lang="es-GT" dirty="0" smtClean="0"/>
              <a:t>-Detrás de la corteza auditiva primaria, posterior a la circunvolución superior temporal</a:t>
            </a:r>
          </a:p>
          <a:p>
            <a:pPr algn="just">
              <a:buNone/>
            </a:pPr>
            <a:endParaRPr lang="es-GT" dirty="0" smtClean="0"/>
          </a:p>
          <a:p>
            <a:pPr algn="just"/>
            <a:r>
              <a:rPr lang="es-GT" u="sng" dirty="0" smtClean="0"/>
              <a:t>Área de Circunvolución angular</a:t>
            </a:r>
          </a:p>
          <a:p>
            <a:pPr algn="just">
              <a:buNone/>
            </a:pPr>
            <a:r>
              <a:rPr lang="es-GT" dirty="0" smtClean="0"/>
              <a:t>-Detrás del área de comprensión del lenguaje, región </a:t>
            </a:r>
            <a:r>
              <a:rPr lang="es-GT" dirty="0" err="1" smtClean="0"/>
              <a:t>anterolateral</a:t>
            </a:r>
            <a:r>
              <a:rPr lang="es-GT" dirty="0" smtClean="0"/>
              <a:t> del lóbulo occipital</a:t>
            </a:r>
          </a:p>
          <a:p>
            <a:pPr algn="just">
              <a:buNone/>
            </a:pPr>
            <a:r>
              <a:rPr lang="es-GT" dirty="0" smtClean="0"/>
              <a:t>-Suministra(lleva) las palabras del área visual al área de </a:t>
            </a:r>
            <a:r>
              <a:rPr lang="es-GT" dirty="0" err="1" smtClean="0"/>
              <a:t>Wernicke</a:t>
            </a:r>
            <a:endParaRPr lang="es-GT" dirty="0" smtClean="0"/>
          </a:p>
          <a:p>
            <a:pPr algn="just">
              <a:buNone/>
            </a:pPr>
            <a:r>
              <a:rPr lang="es-GT" dirty="0" smtClean="0"/>
              <a:t>-Extrae el SENTIDO(significado) de las palabras leídas… </a:t>
            </a:r>
          </a:p>
          <a:p>
            <a:pPr algn="just">
              <a:buNone/>
            </a:pPr>
            <a:r>
              <a:rPr lang="es-GT" dirty="0" smtClean="0"/>
              <a:t>En su ausencia aún comprendemos </a:t>
            </a:r>
            <a:r>
              <a:rPr lang="es-GT" b="1" u="sng" dirty="0" smtClean="0"/>
              <a:t>por el oído pero no por la lectura</a:t>
            </a:r>
          </a:p>
          <a:p>
            <a:pPr algn="just">
              <a:buNone/>
            </a:pPr>
            <a:endParaRPr lang="es-GT" dirty="0" smtClean="0"/>
          </a:p>
          <a:p>
            <a:pPr algn="just"/>
            <a:r>
              <a:rPr lang="es-GT" u="sng" dirty="0" smtClean="0"/>
              <a:t>Área para la nominación de los objetos</a:t>
            </a:r>
          </a:p>
          <a:p>
            <a:pPr algn="just">
              <a:buNone/>
            </a:pPr>
            <a:r>
              <a:rPr lang="es-GT" dirty="0" smtClean="0"/>
              <a:t>-Dentro del lóbulo occipital anterior, en sus partes más laterales</a:t>
            </a:r>
          </a:p>
          <a:p>
            <a:pPr algn="just">
              <a:buNone/>
            </a:pPr>
            <a:r>
              <a:rPr lang="es-GT" dirty="0" smtClean="0"/>
              <a:t>Fundamental para el Área de </a:t>
            </a:r>
            <a:r>
              <a:rPr lang="es-GT" dirty="0" err="1" smtClean="0"/>
              <a:t>Wernicke</a:t>
            </a:r>
            <a:r>
              <a:rPr lang="es-GT" dirty="0" smtClean="0"/>
              <a:t> (para la comprensión)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609600" y="3078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Área de Asociación Parieto-Occipito-Temporal</a:t>
            </a:r>
            <a:br>
              <a:rPr kumimoji="0" lang="es-GT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/>
              <a:t>Área de Asociación </a:t>
            </a:r>
            <a:r>
              <a:rPr lang="es-GT" sz="3200" dirty="0" err="1" smtClean="0"/>
              <a:t>Prefrontal</a:t>
            </a: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4258816" cy="462560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GT" sz="2000" dirty="0" smtClean="0"/>
              <a:t>Recibe </a:t>
            </a:r>
            <a:r>
              <a:rPr lang="es-GT" sz="2000" b="1" dirty="0" smtClean="0"/>
              <a:t>A</a:t>
            </a:r>
            <a:r>
              <a:rPr lang="es-GT" sz="2000" dirty="0" smtClean="0"/>
              <a:t>ferencias del área de coordenadas(¿dónde está?) </a:t>
            </a:r>
          </a:p>
          <a:p>
            <a:pPr algn="just"/>
            <a:r>
              <a:rPr lang="es-GT" sz="2000" dirty="0" smtClean="0"/>
              <a:t>Planifica patrones complejos de movimiento y las secuencias de los actos motores</a:t>
            </a:r>
          </a:p>
          <a:p>
            <a:pPr algn="just"/>
            <a:r>
              <a:rPr lang="es-GT" sz="2000" dirty="0" smtClean="0"/>
              <a:t>Las </a:t>
            </a:r>
            <a:r>
              <a:rPr lang="es-GT" sz="2000" b="1" dirty="0" err="1" smtClean="0"/>
              <a:t>E</a:t>
            </a:r>
            <a:r>
              <a:rPr lang="es-GT" sz="2000" dirty="0" err="1" smtClean="0"/>
              <a:t>ferencias</a:t>
            </a:r>
            <a:r>
              <a:rPr lang="es-GT" sz="2000" dirty="0" smtClean="0"/>
              <a:t> hacia el área motora pasan a través del caudado-tálamo para ayudar a realizar movimientos secuenciales y paralelos…</a:t>
            </a:r>
          </a:p>
          <a:p>
            <a:pPr algn="just"/>
            <a:r>
              <a:rPr lang="es-GT" sz="2000" i="1" dirty="0" smtClean="0"/>
              <a:t>-elaboración del pensamiento(motor y no motor)-  y –memoria operativa-</a:t>
            </a:r>
          </a:p>
          <a:p>
            <a:pPr algn="just">
              <a:buNone/>
            </a:pPr>
            <a:endParaRPr lang="es-GT" sz="2000" i="1" dirty="0" smtClean="0"/>
          </a:p>
          <a:p>
            <a:pPr algn="just"/>
            <a:r>
              <a:rPr lang="es-GT" sz="2000" i="1" dirty="0" smtClean="0"/>
              <a:t>Área de Broca</a:t>
            </a:r>
          </a:p>
          <a:p>
            <a:pPr algn="just">
              <a:buNone/>
            </a:pPr>
            <a:r>
              <a:rPr lang="es-GT" sz="2000" i="1" dirty="0" smtClean="0"/>
              <a:t>-situada en el área </a:t>
            </a:r>
            <a:r>
              <a:rPr lang="es-GT" sz="2000" i="1" dirty="0" err="1" smtClean="0"/>
              <a:t>prefrontal</a:t>
            </a:r>
            <a:r>
              <a:rPr lang="es-GT" sz="2000" i="1" dirty="0" smtClean="0"/>
              <a:t> posterior y parte de la corteza </a:t>
            </a:r>
            <a:r>
              <a:rPr lang="es-GT" sz="2000" i="1" dirty="0" err="1" smtClean="0"/>
              <a:t>premotora</a:t>
            </a:r>
            <a:endParaRPr lang="es-GT" sz="2000" i="1" dirty="0" smtClean="0"/>
          </a:p>
          <a:p>
            <a:pPr algn="just">
              <a:buNone/>
            </a:pPr>
            <a:r>
              <a:rPr lang="es-GT" sz="2000" i="1" dirty="0" smtClean="0"/>
              <a:t>-Inicia el proceso motor del habla</a:t>
            </a:r>
          </a:p>
          <a:p>
            <a:pPr algn="just">
              <a:buNone/>
            </a:pPr>
            <a:r>
              <a:rPr lang="es-GT" sz="2000" i="1" dirty="0" smtClean="0"/>
              <a:t>-vinculada con </a:t>
            </a:r>
            <a:r>
              <a:rPr lang="es-GT" sz="2000" i="1" dirty="0" err="1" smtClean="0"/>
              <a:t>Wernicke</a:t>
            </a:r>
            <a:endParaRPr lang="es-GT" sz="2000" i="1" dirty="0" smtClean="0"/>
          </a:p>
          <a:p>
            <a:pPr algn="just">
              <a:buNone/>
            </a:pPr>
            <a:r>
              <a:rPr lang="es-GT" sz="2000" i="1" dirty="0" smtClean="0"/>
              <a:t>-aprendizaje de idiomas.. </a:t>
            </a:r>
          </a:p>
          <a:p>
            <a:pPr algn="just"/>
            <a:endParaRPr lang="es-GT" sz="2000" dirty="0" smtClean="0"/>
          </a:p>
          <a:p>
            <a:pPr algn="just"/>
            <a:endParaRPr lang="es-ES" sz="2000" dirty="0"/>
          </a:p>
        </p:txBody>
      </p:sp>
      <p:pic>
        <p:nvPicPr>
          <p:cNvPr id="4" name="Picture 10" descr="cerebr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860032" y="1772816"/>
            <a:ext cx="4114031" cy="4464496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2561</TotalTime>
  <Words>1781</Words>
  <Application>Microsoft Office PowerPoint</Application>
  <PresentationFormat>Presentación en pantalla (4:3)</PresentationFormat>
  <Paragraphs>237</Paragraphs>
  <Slides>38</Slides>
  <Notes>1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39" baseType="lpstr">
      <vt:lpstr>Módulo</vt:lpstr>
      <vt:lpstr>Corteza Cerebral, funciones intelectuales del cerebro, aprendizaje y memoria</vt:lpstr>
      <vt:lpstr>Sumario…</vt:lpstr>
      <vt:lpstr>Anatomía fisiológica de la Corteza  Cerebral</vt:lpstr>
      <vt:lpstr>Capas de la Corteza..</vt:lpstr>
      <vt:lpstr>Funciones de Áreas Corticales Específicas</vt:lpstr>
      <vt:lpstr>Áreas de Asociación</vt:lpstr>
      <vt:lpstr>Área de Asociación Parieto-Occipito-Temporal </vt:lpstr>
      <vt:lpstr>Diapositiva 8</vt:lpstr>
      <vt:lpstr>Área de Asociación Prefrontal</vt:lpstr>
      <vt:lpstr>Área de asociación límbica</vt:lpstr>
      <vt:lpstr>Área para Reconocer Caras</vt:lpstr>
      <vt:lpstr>Diapositiva 12</vt:lpstr>
      <vt:lpstr>Interpretación Global: Wernicke</vt:lpstr>
      <vt:lpstr>Diapositiva 14</vt:lpstr>
      <vt:lpstr>Hemisferio Dominante</vt:lpstr>
      <vt:lpstr>Hemisferio No dominante</vt:lpstr>
      <vt:lpstr>Funciones Intelectuales  Superiores de las Áreas de Asociación Prefrontales  </vt:lpstr>
      <vt:lpstr>Diapositiva 18</vt:lpstr>
      <vt:lpstr>Memoria Operativa</vt:lpstr>
      <vt:lpstr>Función del cerebro en el lenguaje: recepción y emisión del lenguaje</vt:lpstr>
      <vt:lpstr>Comunicación y Lenguaje</vt:lpstr>
      <vt:lpstr>COMUNICACIÓN</vt:lpstr>
      <vt:lpstr>PENSAMIENTOS, CONCIENCIA Y MEMORIA</vt:lpstr>
      <vt:lpstr>Memoria: papel de la facilitación e inhibición sinápticas</vt:lpstr>
      <vt:lpstr>Diapositiva 25</vt:lpstr>
      <vt:lpstr>Algunos recuerdos se pierden después de unos segundos, mientras otros duran horas, días, meses o años... </vt:lpstr>
      <vt:lpstr>Clasificación de la memoria</vt:lpstr>
      <vt:lpstr>Memoria a corto plazo....</vt:lpstr>
      <vt:lpstr>Memoria a Mediano Plazo</vt:lpstr>
      <vt:lpstr>Memoria a Mediano Plazo (facilitación)</vt:lpstr>
      <vt:lpstr>Memoria a largo plazo</vt:lpstr>
      <vt:lpstr>Diapositiva 32</vt:lpstr>
      <vt:lpstr>Consolidación de la memoria…</vt:lpstr>
      <vt:lpstr>Diapositiva 34</vt:lpstr>
      <vt:lpstr>Diapositiva 35</vt:lpstr>
      <vt:lpstr>Diapositiva 36</vt:lpstr>
      <vt:lpstr>Diapositiva 37</vt:lpstr>
      <vt:lpstr>Diapositiva 38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Corteza Cerebral, funciones intelectuales del cerebro, aprendizaje y memoria</dc:title>
  <dc:creator>Johnnathan</dc:creator>
  <cp:lastModifiedBy>Johnnathan</cp:lastModifiedBy>
  <cp:revision>10</cp:revision>
  <dcterms:created xsi:type="dcterms:W3CDTF">2014-03-26T23:33:10Z</dcterms:created>
  <dcterms:modified xsi:type="dcterms:W3CDTF">2014-03-31T05:14:29Z</dcterms:modified>
</cp:coreProperties>
</file>